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sldIdLst>
    <p:sldId id="256" r:id="rId2"/>
    <p:sldId id="297" r:id="rId3"/>
    <p:sldId id="860" r:id="rId4"/>
    <p:sldId id="872" r:id="rId5"/>
    <p:sldId id="861" r:id="rId6"/>
    <p:sldId id="841" r:id="rId7"/>
    <p:sldId id="842" r:id="rId8"/>
    <p:sldId id="862" r:id="rId9"/>
    <p:sldId id="295" r:id="rId10"/>
    <p:sldId id="293" r:id="rId11"/>
    <p:sldId id="863" r:id="rId12"/>
    <p:sldId id="873" r:id="rId13"/>
    <p:sldId id="849" r:id="rId14"/>
    <p:sldId id="852" r:id="rId15"/>
    <p:sldId id="875" r:id="rId16"/>
    <p:sldId id="871" r:id="rId17"/>
    <p:sldId id="292" r:id="rId18"/>
    <p:sldId id="283" r:id="rId19"/>
    <p:sldId id="286" r:id="rId20"/>
    <p:sldId id="272" r:id="rId21"/>
    <p:sldId id="277" r:id="rId22"/>
    <p:sldId id="281" r:id="rId23"/>
    <p:sldId id="858" r:id="rId24"/>
    <p:sldId id="285" r:id="rId25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3C62E"/>
    <a:srgbClr val="70AD47"/>
    <a:srgbClr val="FFCCFF"/>
    <a:srgbClr val="FF7C80"/>
    <a:srgbClr val="92D050"/>
    <a:srgbClr val="FF6600"/>
    <a:srgbClr val="9DC3E6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74564" autoAdjust="0"/>
  </p:normalViewPr>
  <p:slideViewPr>
    <p:cSldViewPr snapToGrid="0">
      <p:cViewPr varScale="1">
        <p:scale>
          <a:sx n="49" d="100"/>
          <a:sy n="49" d="100"/>
        </p:scale>
        <p:origin x="128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발생 획수(회)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C21-460D-BB67-38A5626760B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21-460D-BB67-38A5626760B9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C21-460D-BB67-38A5626760B9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21-460D-BB67-38A5626760B9}"/>
              </c:ext>
            </c:extLst>
          </c:dPt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C21-460D-BB67-38A5626760B9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21-460D-BB67-38A5626760B9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C21-460D-BB67-38A5626760B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21-460D-BB67-38A5626760B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21-460D-BB67-38A5626760B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21-460D-BB67-38A5626760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기타</c:v>
                </c:pt>
                <c:pt idx="1">
                  <c:v>풀잠자리목</c:v>
                </c:pt>
                <c:pt idx="2">
                  <c:v>집게벌레목</c:v>
                </c:pt>
                <c:pt idx="3">
                  <c:v>노린재목</c:v>
                </c:pt>
                <c:pt idx="4">
                  <c:v>총채벌레목</c:v>
                </c:pt>
                <c:pt idx="5">
                  <c:v>딱정벌레목</c:v>
                </c:pt>
                <c:pt idx="6">
                  <c:v>응애류</c:v>
                </c:pt>
                <c:pt idx="7">
                  <c:v>매미목</c:v>
                </c:pt>
                <c:pt idx="8">
                  <c:v>나비목</c:v>
                </c:pt>
                <c:pt idx="9">
                  <c:v>파리목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302</c:v>
                </c:pt>
                <c:pt idx="1">
                  <c:v>153</c:v>
                </c:pt>
                <c:pt idx="2">
                  <c:v>222</c:v>
                </c:pt>
                <c:pt idx="3">
                  <c:v>229</c:v>
                </c:pt>
                <c:pt idx="4">
                  <c:v>254</c:v>
                </c:pt>
                <c:pt idx="5">
                  <c:v>982</c:v>
                </c:pt>
                <c:pt idx="6">
                  <c:v>1150</c:v>
                </c:pt>
                <c:pt idx="7">
                  <c:v>1512</c:v>
                </c:pt>
                <c:pt idx="8">
                  <c:v>2537</c:v>
                </c:pt>
                <c:pt idx="9">
                  <c:v>2557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1-460D-BB67-38A562676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30296736"/>
        <c:axId val="1717888960"/>
      </c:barChart>
      <c:catAx>
        <c:axId val="143029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7888960"/>
        <c:crosses val="autoZero"/>
        <c:auto val="1"/>
        <c:lblAlgn val="ctr"/>
        <c:lblOffset val="100"/>
        <c:noMultiLvlLbl val="0"/>
      </c:catAx>
      <c:valAx>
        <c:axId val="171788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02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발생 획수(회)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C21-460D-BB67-38A5626760B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21-460D-BB67-38A5626760B9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C21-460D-BB67-38A5626760B9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21-460D-BB67-38A5626760B9}"/>
              </c:ext>
            </c:extLst>
          </c:dPt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C21-460D-BB67-38A5626760B9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21-460D-BB67-38A5626760B9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C21-460D-BB67-38A5626760B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21-460D-BB67-38A5626760B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21-460D-BB67-38A5626760B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21-460D-BB67-38A5626760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기타</c:v>
                </c:pt>
                <c:pt idx="1">
                  <c:v>페닐피라졸계</c:v>
                </c:pt>
                <c:pt idx="2">
                  <c:v>스피노신계</c:v>
                </c:pt>
                <c:pt idx="3">
                  <c:v>BT계</c:v>
                </c:pt>
                <c:pt idx="4">
                  <c:v>MITI계, Rotenone</c:v>
                </c:pt>
                <c:pt idx="5">
                  <c:v>Multi site(Choropicrin)</c:v>
                </c:pt>
                <c:pt idx="6">
                  <c:v>네오니코티노이드계</c:v>
                </c:pt>
                <c:pt idx="7">
                  <c:v>카바메이트계</c:v>
                </c:pt>
                <c:pt idx="8">
                  <c:v>유기염소계</c:v>
                </c:pt>
                <c:pt idx="9">
                  <c:v>피레스로이드계</c:v>
                </c:pt>
                <c:pt idx="10">
                  <c:v>유기인계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715</c:v>
                </c:pt>
                <c:pt idx="1">
                  <c:v>73</c:v>
                </c:pt>
                <c:pt idx="2">
                  <c:v>74</c:v>
                </c:pt>
                <c:pt idx="3">
                  <c:v>77</c:v>
                </c:pt>
                <c:pt idx="4">
                  <c:v>78</c:v>
                </c:pt>
                <c:pt idx="5">
                  <c:v>83</c:v>
                </c:pt>
                <c:pt idx="6">
                  <c:v>346</c:v>
                </c:pt>
                <c:pt idx="7">
                  <c:v>704</c:v>
                </c:pt>
                <c:pt idx="8">
                  <c:v>1481</c:v>
                </c:pt>
                <c:pt idx="9">
                  <c:v>3077</c:v>
                </c:pt>
                <c:pt idx="10">
                  <c:v>3357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1-460D-BB67-38A562676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30296736"/>
        <c:axId val="1717888960"/>
      </c:barChart>
      <c:catAx>
        <c:axId val="143029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7888960"/>
        <c:crosses val="autoZero"/>
        <c:auto val="1"/>
        <c:lblAlgn val="ctr"/>
        <c:lblOffset val="100"/>
        <c:noMultiLvlLbl val="0"/>
      </c:catAx>
      <c:valAx>
        <c:axId val="171788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02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9908D-D489-4501-A839-F8BED2D34C3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A8851-2252-43FE-950D-A31F44374022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저항성의 정의</a:t>
          </a:r>
          <a:endParaRPr lang="en-US" sz="2000" b="1" dirty="0">
            <a:solidFill>
              <a:schemeClr val="tx1"/>
            </a:solidFill>
          </a:endParaRPr>
        </a:p>
      </dgm:t>
    </dgm:pt>
    <dgm:pt modelId="{D9657337-758F-4B62-9424-746E51E53A8D}" type="parTrans" cxnId="{0144796F-063D-4DC0-8BF0-7A3F8DB1B9FD}">
      <dgm:prSet/>
      <dgm:spPr/>
      <dgm:t>
        <a:bodyPr/>
        <a:lstStyle/>
        <a:p>
          <a:endParaRPr lang="en-US"/>
        </a:p>
      </dgm:t>
    </dgm:pt>
    <dgm:pt modelId="{E550C03C-2A27-44C1-A4CD-02FA251E426D}" type="sibTrans" cxnId="{0144796F-063D-4DC0-8BF0-7A3F8DB1B9FD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8D87BD1-9F9D-4E98-A526-2D246A5C22DA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발생원인 및 조건</a:t>
          </a:r>
          <a:endParaRPr lang="en-US" sz="2000" b="1" dirty="0">
            <a:solidFill>
              <a:schemeClr val="tx1"/>
            </a:solidFill>
          </a:endParaRPr>
        </a:p>
      </dgm:t>
    </dgm:pt>
    <dgm:pt modelId="{14F45934-6638-48FE-B253-D051698CB145}" type="parTrans" cxnId="{EF6EFAAE-BAB2-47C5-8EB0-0586C0926F47}">
      <dgm:prSet/>
      <dgm:spPr/>
      <dgm:t>
        <a:bodyPr/>
        <a:lstStyle/>
        <a:p>
          <a:endParaRPr lang="en-US"/>
        </a:p>
      </dgm:t>
    </dgm:pt>
    <dgm:pt modelId="{DACBCA68-E729-4E7F-8C55-242B6BC48261}" type="sibTrans" cxnId="{EF6EFAAE-BAB2-47C5-8EB0-0586C0926F47}">
      <dgm:prSet/>
      <dgm:spPr/>
      <dgm:t>
        <a:bodyPr/>
        <a:lstStyle/>
        <a:p>
          <a:endParaRPr lang="en-US"/>
        </a:p>
      </dgm:t>
    </dgm:pt>
    <dgm:pt modelId="{75CEBE0C-05B3-4544-A03B-AB0BA3F2574E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관리방법</a:t>
          </a:r>
          <a:endParaRPr lang="en-US" sz="2000" b="1" dirty="0"/>
        </a:p>
      </dgm:t>
    </dgm:pt>
    <dgm:pt modelId="{2E2FA815-1DD2-41EE-949E-053EAB1A55F6}" type="parTrans" cxnId="{94A34B2F-BBEF-4B74-B5E8-0913596D0F07}">
      <dgm:prSet/>
      <dgm:spPr/>
      <dgm:t>
        <a:bodyPr/>
        <a:lstStyle/>
        <a:p>
          <a:pPr latinLnBrk="1"/>
          <a:endParaRPr lang="ko-KR" altLang="en-US"/>
        </a:p>
      </dgm:t>
    </dgm:pt>
    <dgm:pt modelId="{DA44D953-67B1-452F-8ABC-5A5358EE75E9}" type="sibTrans" cxnId="{94A34B2F-BBEF-4B74-B5E8-0913596D0F07}">
      <dgm:prSet/>
      <dgm:spPr/>
      <dgm:t>
        <a:bodyPr/>
        <a:lstStyle/>
        <a:p>
          <a:pPr latinLnBrk="1"/>
          <a:endParaRPr lang="ko-KR" altLang="en-US"/>
        </a:p>
      </dgm:t>
    </dgm:pt>
    <dgm:pt modelId="{EE21321D-C2AD-4F83-A5E0-14674A977555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 err="1">
              <a:solidFill>
                <a:schemeClr val="tx1"/>
              </a:solidFill>
            </a:rPr>
            <a:t>작용기작</a:t>
          </a:r>
          <a:r>
            <a:rPr lang="ko-KR" altLang="en-US" sz="2000" b="1" dirty="0">
              <a:solidFill>
                <a:schemeClr val="tx1"/>
              </a:solidFill>
            </a:rPr>
            <a:t> 분류기준 등 기타 자료</a:t>
          </a:r>
          <a:endParaRPr lang="en-US" sz="2000" b="1" dirty="0">
            <a:solidFill>
              <a:schemeClr val="tx1"/>
            </a:solidFill>
          </a:endParaRPr>
        </a:p>
      </dgm:t>
    </dgm:pt>
    <dgm:pt modelId="{4F35B3DD-7BF6-43C7-817B-53831BCC52C4}" type="parTrans" cxnId="{81C0EEEC-99E6-4004-961B-678F938A484F}">
      <dgm:prSet/>
      <dgm:spPr/>
      <dgm:t>
        <a:bodyPr/>
        <a:lstStyle/>
        <a:p>
          <a:pPr latinLnBrk="1"/>
          <a:endParaRPr lang="ko-KR" altLang="en-US"/>
        </a:p>
      </dgm:t>
    </dgm:pt>
    <dgm:pt modelId="{4F7E81C3-BDDE-4DE8-8B63-1AA3B81170F8}" type="sibTrans" cxnId="{81C0EEEC-99E6-4004-961B-678F938A484F}">
      <dgm:prSet/>
      <dgm:spPr/>
      <dgm:t>
        <a:bodyPr/>
        <a:lstStyle/>
        <a:p>
          <a:pPr latinLnBrk="1"/>
          <a:endParaRPr lang="ko-KR" altLang="en-US"/>
        </a:p>
      </dgm:t>
    </dgm:pt>
    <dgm:pt modelId="{373B73D3-1A7C-4CF3-9E19-2BA6B616FC41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발생사례</a:t>
          </a:r>
          <a:endParaRPr lang="en-US" sz="2000" b="1" dirty="0">
            <a:solidFill>
              <a:schemeClr val="tx1"/>
            </a:solidFill>
          </a:endParaRPr>
        </a:p>
      </dgm:t>
    </dgm:pt>
    <dgm:pt modelId="{05DE997E-8198-4ECD-902F-50D1FC0185CF}" type="sibTrans" cxnId="{772A27E3-7413-43E2-9563-2220F66FAE32}">
      <dgm:prSet/>
      <dgm:spPr/>
      <dgm:t>
        <a:bodyPr/>
        <a:lstStyle/>
        <a:p>
          <a:pPr latinLnBrk="1"/>
          <a:endParaRPr lang="ko-KR" altLang="en-US"/>
        </a:p>
      </dgm:t>
    </dgm:pt>
    <dgm:pt modelId="{4AAD6C99-10C8-4150-8A8D-BA5CA9364D68}" type="parTrans" cxnId="{772A27E3-7413-43E2-9563-2220F66FAE32}">
      <dgm:prSet/>
      <dgm:spPr/>
      <dgm:t>
        <a:bodyPr/>
        <a:lstStyle/>
        <a:p>
          <a:pPr latinLnBrk="1"/>
          <a:endParaRPr lang="ko-KR" altLang="en-US"/>
        </a:p>
      </dgm:t>
    </dgm:pt>
    <dgm:pt modelId="{7A6EEC65-94B2-4EA7-92BD-D90DA5A0447F}" type="pres">
      <dgm:prSet presAssocID="{E829908D-D489-4501-A839-F8BED2D34C3F}" presName="Name0" presStyleCnt="0">
        <dgm:presLayoutVars>
          <dgm:chMax val="7"/>
          <dgm:chPref val="7"/>
          <dgm:dir/>
        </dgm:presLayoutVars>
      </dgm:prSet>
      <dgm:spPr/>
    </dgm:pt>
    <dgm:pt modelId="{6004C04D-1E16-4879-A20D-0F2F58278881}" type="pres">
      <dgm:prSet presAssocID="{E829908D-D489-4501-A839-F8BED2D34C3F}" presName="Name1" presStyleCnt="0"/>
      <dgm:spPr/>
    </dgm:pt>
    <dgm:pt modelId="{5A0610C1-AF70-4AB0-AFE2-B6C27CBBF54E}" type="pres">
      <dgm:prSet presAssocID="{E829908D-D489-4501-A839-F8BED2D34C3F}" presName="cycle" presStyleCnt="0"/>
      <dgm:spPr/>
    </dgm:pt>
    <dgm:pt modelId="{7BDD7EF2-968F-4B05-9D39-6AD84A50996D}" type="pres">
      <dgm:prSet presAssocID="{E829908D-D489-4501-A839-F8BED2D34C3F}" presName="srcNode" presStyleLbl="node1" presStyleIdx="0" presStyleCnt="5"/>
      <dgm:spPr/>
    </dgm:pt>
    <dgm:pt modelId="{5E3AB838-CCDB-4E35-B52B-D9259B4823D1}" type="pres">
      <dgm:prSet presAssocID="{E829908D-D489-4501-A839-F8BED2D34C3F}" presName="conn" presStyleLbl="parChTrans1D2" presStyleIdx="0" presStyleCnt="1" custScaleX="80123" custScaleY="85526" custLinFactNeighborX="62213" custLinFactNeighborY="-1435"/>
      <dgm:spPr/>
    </dgm:pt>
    <dgm:pt modelId="{52A51BB8-5ED1-434E-B1A9-7F72F098C5B3}" type="pres">
      <dgm:prSet presAssocID="{E829908D-D489-4501-A839-F8BED2D34C3F}" presName="extraNode" presStyleLbl="node1" presStyleIdx="0" presStyleCnt="5"/>
      <dgm:spPr/>
    </dgm:pt>
    <dgm:pt modelId="{4F06C7BF-4952-4518-BD61-0F76561DCF49}" type="pres">
      <dgm:prSet presAssocID="{E829908D-D489-4501-A839-F8BED2D34C3F}" presName="dstNode" presStyleLbl="node1" presStyleIdx="0" presStyleCnt="5"/>
      <dgm:spPr/>
    </dgm:pt>
    <dgm:pt modelId="{D66BA0E8-8CA2-42B4-B979-E77748B07470}" type="pres">
      <dgm:prSet presAssocID="{B4BA8851-2252-43FE-950D-A31F44374022}" presName="text_1" presStyleLbl="node1" presStyleIdx="0" presStyleCnt="5">
        <dgm:presLayoutVars>
          <dgm:bulletEnabled val="1"/>
        </dgm:presLayoutVars>
      </dgm:prSet>
      <dgm:spPr/>
    </dgm:pt>
    <dgm:pt modelId="{B1327E1B-7E02-4FA5-A030-7689D63DAF3F}" type="pres">
      <dgm:prSet presAssocID="{B4BA8851-2252-43FE-950D-A31F44374022}" presName="accent_1" presStyleCnt="0"/>
      <dgm:spPr/>
    </dgm:pt>
    <dgm:pt modelId="{E197E95F-6113-4C77-8998-38FFF27BDE07}" type="pres">
      <dgm:prSet presAssocID="{B4BA8851-2252-43FE-950D-A31F44374022}" presName="accentRepeatNode" presStyleLbl="solidFgAcc1" presStyleIdx="0" presStyleCnt="5"/>
      <dgm:spPr>
        <a:solidFill>
          <a:srgbClr val="92D050"/>
        </a:solidFill>
        <a:ln>
          <a:noFill/>
        </a:ln>
      </dgm:spPr>
    </dgm:pt>
    <dgm:pt modelId="{2590FB49-5FCC-40EA-B005-84683F08F08E}" type="pres">
      <dgm:prSet presAssocID="{98D87BD1-9F9D-4E98-A526-2D246A5C22DA}" presName="text_2" presStyleLbl="node1" presStyleIdx="1" presStyleCnt="5">
        <dgm:presLayoutVars>
          <dgm:bulletEnabled val="1"/>
        </dgm:presLayoutVars>
      </dgm:prSet>
      <dgm:spPr/>
    </dgm:pt>
    <dgm:pt modelId="{C9C1FC6F-486C-4E6C-B578-DA0ABF7CE336}" type="pres">
      <dgm:prSet presAssocID="{98D87BD1-9F9D-4E98-A526-2D246A5C22DA}" presName="accent_2" presStyleCnt="0"/>
      <dgm:spPr/>
    </dgm:pt>
    <dgm:pt modelId="{0616D4DD-BC60-488F-AEE7-B27407D45576}" type="pres">
      <dgm:prSet presAssocID="{98D87BD1-9F9D-4E98-A526-2D246A5C22DA}" presName="accentRepeatNode" presStyleLbl="solidFgAcc1" presStyleIdx="1" presStyleCnt="5"/>
      <dgm:spPr>
        <a:solidFill>
          <a:srgbClr val="92D050"/>
        </a:solidFill>
        <a:ln>
          <a:noFill/>
        </a:ln>
      </dgm:spPr>
    </dgm:pt>
    <dgm:pt modelId="{CF08F2F2-1E59-4D02-9CB2-3C95C48FE40E}" type="pres">
      <dgm:prSet presAssocID="{373B73D3-1A7C-4CF3-9E19-2BA6B616FC41}" presName="text_3" presStyleLbl="node1" presStyleIdx="2" presStyleCnt="5">
        <dgm:presLayoutVars>
          <dgm:bulletEnabled val="1"/>
        </dgm:presLayoutVars>
      </dgm:prSet>
      <dgm:spPr/>
    </dgm:pt>
    <dgm:pt modelId="{B102A50F-52CD-4FF0-86A6-92C7EC2E90FB}" type="pres">
      <dgm:prSet presAssocID="{373B73D3-1A7C-4CF3-9E19-2BA6B616FC41}" presName="accent_3" presStyleCnt="0"/>
      <dgm:spPr/>
    </dgm:pt>
    <dgm:pt modelId="{C0455E0D-7094-46A6-9EFB-2ED7C1DF69A0}" type="pres">
      <dgm:prSet presAssocID="{373B73D3-1A7C-4CF3-9E19-2BA6B616FC41}" presName="accentRepeatNode" presStyleLbl="solidFgAcc1" presStyleIdx="2" presStyleCnt="5"/>
      <dgm:spPr>
        <a:solidFill>
          <a:srgbClr val="92D050"/>
        </a:solidFill>
        <a:ln>
          <a:noFill/>
        </a:ln>
      </dgm:spPr>
    </dgm:pt>
    <dgm:pt modelId="{7CA37204-1543-4643-9A7A-82565348017C}" type="pres">
      <dgm:prSet presAssocID="{75CEBE0C-05B3-4544-A03B-AB0BA3F2574E}" presName="text_4" presStyleLbl="node1" presStyleIdx="3" presStyleCnt="5">
        <dgm:presLayoutVars>
          <dgm:bulletEnabled val="1"/>
        </dgm:presLayoutVars>
      </dgm:prSet>
      <dgm:spPr/>
    </dgm:pt>
    <dgm:pt modelId="{D4C070C2-665B-4CEC-ACC7-3EE508FF9C0E}" type="pres">
      <dgm:prSet presAssocID="{75CEBE0C-05B3-4544-A03B-AB0BA3F2574E}" presName="accent_4" presStyleCnt="0"/>
      <dgm:spPr/>
    </dgm:pt>
    <dgm:pt modelId="{742E7DE9-594E-4BA4-807C-7AB6B8C61BD8}" type="pres">
      <dgm:prSet presAssocID="{75CEBE0C-05B3-4544-A03B-AB0BA3F2574E}" presName="accentRepeatNode" presStyleLbl="solidFgAcc1" presStyleIdx="3" presStyleCnt="5"/>
      <dgm:spPr>
        <a:solidFill>
          <a:srgbClr val="92D050"/>
        </a:solidFill>
        <a:ln>
          <a:noFill/>
        </a:ln>
      </dgm:spPr>
    </dgm:pt>
    <dgm:pt modelId="{3585B3BE-B5A1-4AF0-B0F1-B6B4531F4C54}" type="pres">
      <dgm:prSet presAssocID="{EE21321D-C2AD-4F83-A5E0-14674A977555}" presName="text_5" presStyleLbl="node1" presStyleIdx="4" presStyleCnt="5">
        <dgm:presLayoutVars>
          <dgm:bulletEnabled val="1"/>
        </dgm:presLayoutVars>
      </dgm:prSet>
      <dgm:spPr/>
    </dgm:pt>
    <dgm:pt modelId="{75D0D1C8-7F35-4EBE-8B85-89BB553B56DE}" type="pres">
      <dgm:prSet presAssocID="{EE21321D-C2AD-4F83-A5E0-14674A977555}" presName="accent_5" presStyleCnt="0"/>
      <dgm:spPr/>
    </dgm:pt>
    <dgm:pt modelId="{33166816-CCDF-4ECB-9E99-38E508DF131F}" type="pres">
      <dgm:prSet presAssocID="{EE21321D-C2AD-4F83-A5E0-14674A977555}" presName="accentRepeatNode" presStyleLbl="solidFgAcc1" presStyleIdx="4" presStyleCnt="5"/>
      <dgm:spPr>
        <a:solidFill>
          <a:srgbClr val="92D050"/>
        </a:solidFill>
        <a:ln>
          <a:noFill/>
        </a:ln>
      </dgm:spPr>
    </dgm:pt>
  </dgm:ptLst>
  <dgm:cxnLst>
    <dgm:cxn modelId="{BEB5D312-C6FF-4359-A0D4-94CD72F6FBFC}" type="presOf" srcId="{373B73D3-1A7C-4CF3-9E19-2BA6B616FC41}" destId="{CF08F2F2-1E59-4D02-9CB2-3C95C48FE40E}" srcOrd="0" destOrd="0" presId="urn:microsoft.com/office/officeart/2008/layout/VerticalCurvedList"/>
    <dgm:cxn modelId="{94A34B2F-BBEF-4B74-B5E8-0913596D0F07}" srcId="{E829908D-D489-4501-A839-F8BED2D34C3F}" destId="{75CEBE0C-05B3-4544-A03B-AB0BA3F2574E}" srcOrd="3" destOrd="0" parTransId="{2E2FA815-1DD2-41EE-949E-053EAB1A55F6}" sibTransId="{DA44D953-67B1-452F-8ABC-5A5358EE75E9}"/>
    <dgm:cxn modelId="{0A81CA31-5824-4AE1-AD63-CC2EDF3891DE}" type="presOf" srcId="{98D87BD1-9F9D-4E98-A526-2D246A5C22DA}" destId="{2590FB49-5FCC-40EA-B005-84683F08F08E}" srcOrd="0" destOrd="0" presId="urn:microsoft.com/office/officeart/2008/layout/VerticalCurvedList"/>
    <dgm:cxn modelId="{6850E63E-A48E-4B48-8524-B2F8DD093112}" type="presOf" srcId="{B4BA8851-2252-43FE-950D-A31F44374022}" destId="{D66BA0E8-8CA2-42B4-B979-E77748B07470}" srcOrd="0" destOrd="0" presId="urn:microsoft.com/office/officeart/2008/layout/VerticalCurvedList"/>
    <dgm:cxn modelId="{F5B17D60-3093-4CA7-9165-6B2314402412}" type="presOf" srcId="{E829908D-D489-4501-A839-F8BED2D34C3F}" destId="{7A6EEC65-94B2-4EA7-92BD-D90DA5A0447F}" srcOrd="0" destOrd="0" presId="urn:microsoft.com/office/officeart/2008/layout/VerticalCurvedList"/>
    <dgm:cxn modelId="{0144796F-063D-4DC0-8BF0-7A3F8DB1B9FD}" srcId="{E829908D-D489-4501-A839-F8BED2D34C3F}" destId="{B4BA8851-2252-43FE-950D-A31F44374022}" srcOrd="0" destOrd="0" parTransId="{D9657337-758F-4B62-9424-746E51E53A8D}" sibTransId="{E550C03C-2A27-44C1-A4CD-02FA251E426D}"/>
    <dgm:cxn modelId="{EF6EFAAE-BAB2-47C5-8EB0-0586C0926F47}" srcId="{E829908D-D489-4501-A839-F8BED2D34C3F}" destId="{98D87BD1-9F9D-4E98-A526-2D246A5C22DA}" srcOrd="1" destOrd="0" parTransId="{14F45934-6638-48FE-B253-D051698CB145}" sibTransId="{DACBCA68-E729-4E7F-8C55-242B6BC48261}"/>
    <dgm:cxn modelId="{56765CB0-B8C3-4476-AA63-57434DF2D959}" type="presOf" srcId="{EE21321D-C2AD-4F83-A5E0-14674A977555}" destId="{3585B3BE-B5A1-4AF0-B0F1-B6B4531F4C54}" srcOrd="0" destOrd="0" presId="urn:microsoft.com/office/officeart/2008/layout/VerticalCurvedList"/>
    <dgm:cxn modelId="{305F4ABA-C304-460B-8FC1-61BE348AB040}" type="presOf" srcId="{E550C03C-2A27-44C1-A4CD-02FA251E426D}" destId="{5E3AB838-CCDB-4E35-B52B-D9259B4823D1}" srcOrd="0" destOrd="0" presId="urn:microsoft.com/office/officeart/2008/layout/VerticalCurvedList"/>
    <dgm:cxn modelId="{772A27E3-7413-43E2-9563-2220F66FAE32}" srcId="{E829908D-D489-4501-A839-F8BED2D34C3F}" destId="{373B73D3-1A7C-4CF3-9E19-2BA6B616FC41}" srcOrd="2" destOrd="0" parTransId="{4AAD6C99-10C8-4150-8A8D-BA5CA9364D68}" sibTransId="{05DE997E-8198-4ECD-902F-50D1FC0185CF}"/>
    <dgm:cxn modelId="{EE2A9AE9-3682-4258-A041-E8FF43CC6834}" type="presOf" srcId="{75CEBE0C-05B3-4544-A03B-AB0BA3F2574E}" destId="{7CA37204-1543-4643-9A7A-82565348017C}" srcOrd="0" destOrd="0" presId="urn:microsoft.com/office/officeart/2008/layout/VerticalCurvedList"/>
    <dgm:cxn modelId="{81C0EEEC-99E6-4004-961B-678F938A484F}" srcId="{E829908D-D489-4501-A839-F8BED2D34C3F}" destId="{EE21321D-C2AD-4F83-A5E0-14674A977555}" srcOrd="4" destOrd="0" parTransId="{4F35B3DD-7BF6-43C7-817B-53831BCC52C4}" sibTransId="{4F7E81C3-BDDE-4DE8-8B63-1AA3B81170F8}"/>
    <dgm:cxn modelId="{F80F03B0-2738-47F9-98AB-4F48C4040E45}" type="presParOf" srcId="{7A6EEC65-94B2-4EA7-92BD-D90DA5A0447F}" destId="{6004C04D-1E16-4879-A20D-0F2F58278881}" srcOrd="0" destOrd="0" presId="urn:microsoft.com/office/officeart/2008/layout/VerticalCurvedList"/>
    <dgm:cxn modelId="{2B45B79E-93D1-4B34-948E-55019E5D18D7}" type="presParOf" srcId="{6004C04D-1E16-4879-A20D-0F2F58278881}" destId="{5A0610C1-AF70-4AB0-AFE2-B6C27CBBF54E}" srcOrd="0" destOrd="0" presId="urn:microsoft.com/office/officeart/2008/layout/VerticalCurvedList"/>
    <dgm:cxn modelId="{1D5362B3-9EC7-4254-8AD8-F9DF0FAB5137}" type="presParOf" srcId="{5A0610C1-AF70-4AB0-AFE2-B6C27CBBF54E}" destId="{7BDD7EF2-968F-4B05-9D39-6AD84A50996D}" srcOrd="0" destOrd="0" presId="urn:microsoft.com/office/officeart/2008/layout/VerticalCurvedList"/>
    <dgm:cxn modelId="{B52F4594-890D-4701-9D47-57F4CD276AB4}" type="presParOf" srcId="{5A0610C1-AF70-4AB0-AFE2-B6C27CBBF54E}" destId="{5E3AB838-CCDB-4E35-B52B-D9259B4823D1}" srcOrd="1" destOrd="0" presId="urn:microsoft.com/office/officeart/2008/layout/VerticalCurvedList"/>
    <dgm:cxn modelId="{A3781032-970E-4A47-ADEE-08089FBC3763}" type="presParOf" srcId="{5A0610C1-AF70-4AB0-AFE2-B6C27CBBF54E}" destId="{52A51BB8-5ED1-434E-B1A9-7F72F098C5B3}" srcOrd="2" destOrd="0" presId="urn:microsoft.com/office/officeart/2008/layout/VerticalCurvedList"/>
    <dgm:cxn modelId="{5C8A42D7-1BD1-4BA4-B7B0-E67432A9DCDC}" type="presParOf" srcId="{5A0610C1-AF70-4AB0-AFE2-B6C27CBBF54E}" destId="{4F06C7BF-4952-4518-BD61-0F76561DCF49}" srcOrd="3" destOrd="0" presId="urn:microsoft.com/office/officeart/2008/layout/VerticalCurvedList"/>
    <dgm:cxn modelId="{FBF6FC30-4E5B-4FC4-88DB-CE2B612960DA}" type="presParOf" srcId="{6004C04D-1E16-4879-A20D-0F2F58278881}" destId="{D66BA0E8-8CA2-42B4-B979-E77748B07470}" srcOrd="1" destOrd="0" presId="urn:microsoft.com/office/officeart/2008/layout/VerticalCurvedList"/>
    <dgm:cxn modelId="{5D818322-E75C-427F-9C75-8A4806969EB6}" type="presParOf" srcId="{6004C04D-1E16-4879-A20D-0F2F58278881}" destId="{B1327E1B-7E02-4FA5-A030-7689D63DAF3F}" srcOrd="2" destOrd="0" presId="urn:microsoft.com/office/officeart/2008/layout/VerticalCurvedList"/>
    <dgm:cxn modelId="{240D3FB6-BD8D-4E08-8CFE-2D1A0C300C3E}" type="presParOf" srcId="{B1327E1B-7E02-4FA5-A030-7689D63DAF3F}" destId="{E197E95F-6113-4C77-8998-38FFF27BDE07}" srcOrd="0" destOrd="0" presId="urn:microsoft.com/office/officeart/2008/layout/VerticalCurvedList"/>
    <dgm:cxn modelId="{B64B49DA-D46F-405F-87C7-E52BEBE87FB5}" type="presParOf" srcId="{6004C04D-1E16-4879-A20D-0F2F58278881}" destId="{2590FB49-5FCC-40EA-B005-84683F08F08E}" srcOrd="3" destOrd="0" presId="urn:microsoft.com/office/officeart/2008/layout/VerticalCurvedList"/>
    <dgm:cxn modelId="{92EAF0B0-06CD-4C8F-A2AB-EAB8880B2D76}" type="presParOf" srcId="{6004C04D-1E16-4879-A20D-0F2F58278881}" destId="{C9C1FC6F-486C-4E6C-B578-DA0ABF7CE336}" srcOrd="4" destOrd="0" presId="urn:microsoft.com/office/officeart/2008/layout/VerticalCurvedList"/>
    <dgm:cxn modelId="{246A0F1E-6E67-4B9A-B457-8B2449E44256}" type="presParOf" srcId="{C9C1FC6F-486C-4E6C-B578-DA0ABF7CE336}" destId="{0616D4DD-BC60-488F-AEE7-B27407D45576}" srcOrd="0" destOrd="0" presId="urn:microsoft.com/office/officeart/2008/layout/VerticalCurvedList"/>
    <dgm:cxn modelId="{895E5D80-BD2D-42FC-AE53-1E3C50970565}" type="presParOf" srcId="{6004C04D-1E16-4879-A20D-0F2F58278881}" destId="{CF08F2F2-1E59-4D02-9CB2-3C95C48FE40E}" srcOrd="5" destOrd="0" presId="urn:microsoft.com/office/officeart/2008/layout/VerticalCurvedList"/>
    <dgm:cxn modelId="{5B7FCB82-576C-4D29-A491-0EC2FE74775F}" type="presParOf" srcId="{6004C04D-1E16-4879-A20D-0F2F58278881}" destId="{B102A50F-52CD-4FF0-86A6-92C7EC2E90FB}" srcOrd="6" destOrd="0" presId="urn:microsoft.com/office/officeart/2008/layout/VerticalCurvedList"/>
    <dgm:cxn modelId="{F09349C3-BA05-4B2E-B0F0-0A23F9C125AF}" type="presParOf" srcId="{B102A50F-52CD-4FF0-86A6-92C7EC2E90FB}" destId="{C0455E0D-7094-46A6-9EFB-2ED7C1DF69A0}" srcOrd="0" destOrd="0" presId="urn:microsoft.com/office/officeart/2008/layout/VerticalCurvedList"/>
    <dgm:cxn modelId="{0C1A6F50-CEB0-4D3E-B50A-713FF96EDED0}" type="presParOf" srcId="{6004C04D-1E16-4879-A20D-0F2F58278881}" destId="{7CA37204-1543-4643-9A7A-82565348017C}" srcOrd="7" destOrd="0" presId="urn:microsoft.com/office/officeart/2008/layout/VerticalCurvedList"/>
    <dgm:cxn modelId="{E2EFE0A1-A6FE-4032-9CCE-A3FF0A40F544}" type="presParOf" srcId="{6004C04D-1E16-4879-A20D-0F2F58278881}" destId="{D4C070C2-665B-4CEC-ACC7-3EE508FF9C0E}" srcOrd="8" destOrd="0" presId="urn:microsoft.com/office/officeart/2008/layout/VerticalCurvedList"/>
    <dgm:cxn modelId="{3F6D35F3-FC9E-46C0-B5B5-39FD43B2DCB4}" type="presParOf" srcId="{D4C070C2-665B-4CEC-ACC7-3EE508FF9C0E}" destId="{742E7DE9-594E-4BA4-807C-7AB6B8C61BD8}" srcOrd="0" destOrd="0" presId="urn:microsoft.com/office/officeart/2008/layout/VerticalCurvedList"/>
    <dgm:cxn modelId="{8E2F4644-4FBB-45F6-AD48-76986EF87652}" type="presParOf" srcId="{6004C04D-1E16-4879-A20D-0F2F58278881}" destId="{3585B3BE-B5A1-4AF0-B0F1-B6B4531F4C54}" srcOrd="9" destOrd="0" presId="urn:microsoft.com/office/officeart/2008/layout/VerticalCurvedList"/>
    <dgm:cxn modelId="{F3B75954-0888-4B18-B288-166AE78224B3}" type="presParOf" srcId="{6004C04D-1E16-4879-A20D-0F2F58278881}" destId="{75D0D1C8-7F35-4EBE-8B85-89BB553B56DE}" srcOrd="10" destOrd="0" presId="urn:microsoft.com/office/officeart/2008/layout/VerticalCurvedList"/>
    <dgm:cxn modelId="{7C6AA5B8-92B7-4CD0-B1C3-50CE136B1009}" type="presParOf" srcId="{75D0D1C8-7F35-4EBE-8B85-89BB553B56DE}" destId="{33166816-CCDF-4ECB-9E99-38E508DF13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AB838-CCDB-4E35-B52B-D9259B4823D1}">
      <dsp:nvSpPr>
        <dsp:cNvPr id="0" name=""/>
        <dsp:cNvSpPr/>
      </dsp:nvSpPr>
      <dsp:spPr>
        <a:xfrm>
          <a:off x="-761603" y="-454330"/>
          <a:ext cx="5157567" cy="5505361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BA0E8-8CA2-42B4-B979-E77748B07470}">
      <dsp:nvSpPr>
        <dsp:cNvPr id="0" name=""/>
        <dsp:cNvSpPr/>
      </dsp:nvSpPr>
      <dsp:spPr>
        <a:xfrm>
          <a:off x="450834" y="298744"/>
          <a:ext cx="7610647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저항성의 정의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50834" y="298744"/>
        <a:ext cx="7610647" cy="597871"/>
      </dsp:txXfrm>
    </dsp:sp>
    <dsp:sp modelId="{E197E95F-6113-4C77-8998-38FFF27BDE07}">
      <dsp:nvSpPr>
        <dsp:cNvPr id="0" name=""/>
        <dsp:cNvSpPr/>
      </dsp:nvSpPr>
      <dsp:spPr>
        <a:xfrm>
          <a:off x="77164" y="224010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0FB49-5FCC-40EA-B005-84683F08F08E}">
      <dsp:nvSpPr>
        <dsp:cNvPr id="0" name=""/>
        <dsp:cNvSpPr/>
      </dsp:nvSpPr>
      <dsp:spPr>
        <a:xfrm>
          <a:off x="879251" y="1195265"/>
          <a:ext cx="718223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발생원인 및 조건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879251" y="1195265"/>
        <a:ext cx="7182230" cy="597871"/>
      </dsp:txXfrm>
    </dsp:sp>
    <dsp:sp modelId="{0616D4DD-BC60-488F-AEE7-B27407D45576}">
      <dsp:nvSpPr>
        <dsp:cNvPr id="0" name=""/>
        <dsp:cNvSpPr/>
      </dsp:nvSpPr>
      <dsp:spPr>
        <a:xfrm>
          <a:off x="505582" y="1120531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8F2F2-1E59-4D02-9CB2-3C95C48FE40E}">
      <dsp:nvSpPr>
        <dsp:cNvPr id="0" name=""/>
        <dsp:cNvSpPr/>
      </dsp:nvSpPr>
      <dsp:spPr>
        <a:xfrm>
          <a:off x="1010741" y="2091786"/>
          <a:ext cx="705074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발생사례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1010741" y="2091786"/>
        <a:ext cx="7050740" cy="597871"/>
      </dsp:txXfrm>
    </dsp:sp>
    <dsp:sp modelId="{C0455E0D-7094-46A6-9EFB-2ED7C1DF69A0}">
      <dsp:nvSpPr>
        <dsp:cNvPr id="0" name=""/>
        <dsp:cNvSpPr/>
      </dsp:nvSpPr>
      <dsp:spPr>
        <a:xfrm>
          <a:off x="637071" y="2017052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37204-1543-4643-9A7A-82565348017C}">
      <dsp:nvSpPr>
        <dsp:cNvPr id="0" name=""/>
        <dsp:cNvSpPr/>
      </dsp:nvSpPr>
      <dsp:spPr>
        <a:xfrm>
          <a:off x="879251" y="2988307"/>
          <a:ext cx="718223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관리방법</a:t>
          </a:r>
          <a:endParaRPr lang="en-US" sz="2000" b="1" kern="1200" dirty="0"/>
        </a:p>
      </dsp:txBody>
      <dsp:txXfrm>
        <a:off x="879251" y="2988307"/>
        <a:ext cx="7182230" cy="597871"/>
      </dsp:txXfrm>
    </dsp:sp>
    <dsp:sp modelId="{742E7DE9-594E-4BA4-807C-7AB6B8C61BD8}">
      <dsp:nvSpPr>
        <dsp:cNvPr id="0" name=""/>
        <dsp:cNvSpPr/>
      </dsp:nvSpPr>
      <dsp:spPr>
        <a:xfrm>
          <a:off x="505582" y="2913573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5B3BE-B5A1-4AF0-B0F1-B6B4531F4C54}">
      <dsp:nvSpPr>
        <dsp:cNvPr id="0" name=""/>
        <dsp:cNvSpPr/>
      </dsp:nvSpPr>
      <dsp:spPr>
        <a:xfrm>
          <a:off x="450834" y="3884828"/>
          <a:ext cx="7610647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 err="1">
              <a:solidFill>
                <a:schemeClr val="tx1"/>
              </a:solidFill>
            </a:rPr>
            <a:t>작용기작</a:t>
          </a:r>
          <a:r>
            <a:rPr lang="ko-KR" altLang="en-US" sz="2000" b="1" kern="1200" dirty="0">
              <a:solidFill>
                <a:schemeClr val="tx1"/>
              </a:solidFill>
            </a:rPr>
            <a:t> 분류기준 등 기타 자료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50834" y="3884828"/>
        <a:ext cx="7610647" cy="597871"/>
      </dsp:txXfrm>
    </dsp:sp>
    <dsp:sp modelId="{33166816-CCDF-4ECB-9E99-38E508DF131F}">
      <dsp:nvSpPr>
        <dsp:cNvPr id="0" name=""/>
        <dsp:cNvSpPr/>
      </dsp:nvSpPr>
      <dsp:spPr>
        <a:xfrm>
          <a:off x="77164" y="3810094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81CEC-E155-4D68-9487-467B8F0D8633}" type="datetimeFigureOut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3D77-1782-4B93-9146-FF8604199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4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88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1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27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5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429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39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031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6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8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64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95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19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607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3013"/>
            <a:ext cx="48450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86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2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3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2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8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66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8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B5A6B-1CA6-4D9C-828D-F20596D67F27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8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D27BD-2D4B-4F43-AD12-C9ED16F3625F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27BB-A21B-40F6-AF0D-76D667DB3B54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17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85915"/>
            <a:ext cx="9906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988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5608-4213-444A-8BD3-F170A2BF4E9F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09742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89467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7776-B479-41DD-91FE-9934B49CABE7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9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02E07-5C3C-4AA4-B2B2-C13C721D54C1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9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CA275-33B0-472F-B58C-9FA45C8EF656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4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13C9-E804-44BD-A95A-EFF5CC969869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4BD00-5FFA-4E8C-8A71-A033CD831BFF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9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DE7ED-56CB-45A8-9BF0-61357AC3019D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2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9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4E09-D625-468E-B320-23507A8440F4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1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7CF17-7002-4CD5-A388-83A711A46B57}" type="datetime1">
              <a:rPr lang="ko-KR" altLang="en-US" smtClean="0"/>
              <a:t>2024-01-19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5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457835" y="253640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023352" y="1840016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관리 교육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9A30D-4500-A2C5-EEF7-6BEC1A6D8736}"/>
              </a:ext>
            </a:extLst>
          </p:cNvPr>
          <p:cNvSpPr txBox="1"/>
          <p:nvPr/>
        </p:nvSpPr>
        <p:spPr>
          <a:xfrm>
            <a:off x="5787483" y="278780"/>
            <a:ext cx="3635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r>
              <a:rPr lang="en-US" altLang="ko-KR" sz="2400" dirty="0">
                <a:solidFill>
                  <a:srgbClr val="FF0000"/>
                </a:solidFill>
              </a:rPr>
              <a:t> 2024 </a:t>
            </a:r>
            <a:r>
              <a:rPr lang="ko-KR" altLang="en-US" sz="2400" dirty="0">
                <a:solidFill>
                  <a:srgbClr val="FF0000"/>
                </a:solidFill>
              </a:rPr>
              <a:t>공통 교육자료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3D13A-5737-92DB-845B-FD3894F205C1}"/>
              </a:ext>
            </a:extLst>
          </p:cNvPr>
          <p:cNvSpPr txBox="1"/>
          <p:nvPr/>
        </p:nvSpPr>
        <p:spPr>
          <a:xfrm>
            <a:off x="3969833" y="4067934"/>
            <a:ext cx="216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  </a:t>
            </a:r>
            <a:r>
              <a:rPr lang="en-US" altLang="ko-KR" sz="2800" b="1" dirty="0">
                <a:latin typeface="+mj-ea"/>
                <a:ea typeface="+mj-ea"/>
              </a:rPr>
              <a:t>2024. 2. 1 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3E5A2-7EF9-0C66-A279-158B9D667E8B}"/>
              </a:ext>
            </a:extLst>
          </p:cNvPr>
          <p:cNvSpPr txBox="1"/>
          <p:nvPr/>
        </p:nvSpPr>
        <p:spPr>
          <a:xfrm>
            <a:off x="3552245" y="5171269"/>
            <a:ext cx="3490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Century" panose="02040604050505020304" pitchFamily="18" charset="0"/>
              </a:rPr>
              <a:t>저항성 관리 </a:t>
            </a:r>
            <a:r>
              <a:rPr lang="en-US" altLang="ko-KR" sz="3200" b="1" dirty="0">
                <a:latin typeface="Century" panose="02040604050505020304" pitchFamily="18" charset="0"/>
              </a:rPr>
              <a:t>TF</a:t>
            </a:r>
            <a:endParaRPr lang="ko-KR" altLang="en-US" sz="3200" b="1" dirty="0">
              <a:latin typeface="Century" panose="020406040505050203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02261B-A0EA-0EA9-42AC-67883EBC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9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DB58850-07C3-CF25-D253-B461FFA61A97}"/>
              </a:ext>
            </a:extLst>
          </p:cNvPr>
          <p:cNvGraphicFramePr/>
          <p:nvPr/>
        </p:nvGraphicFramePr>
        <p:xfrm>
          <a:off x="745685" y="1454024"/>
          <a:ext cx="8128000" cy="4401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022488F-2185-AC06-B0C1-9967BD298248}"/>
              </a:ext>
            </a:extLst>
          </p:cNvPr>
          <p:cNvSpPr txBox="1"/>
          <p:nvPr/>
        </p:nvSpPr>
        <p:spPr>
          <a:xfrm>
            <a:off x="4130978" y="5855919"/>
            <a:ext cx="213359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/>
              <a:t>발생 회수</a:t>
            </a:r>
            <a:r>
              <a:rPr lang="en-US" altLang="ko-KR" sz="1801" b="1" dirty="0"/>
              <a:t>(</a:t>
            </a:r>
            <a:r>
              <a:rPr lang="ko-KR" altLang="en-US" sz="1801" b="1" dirty="0"/>
              <a:t>회</a:t>
            </a:r>
            <a:r>
              <a:rPr lang="en-US" altLang="ko-KR" sz="1801" b="1" dirty="0"/>
              <a:t>)</a:t>
            </a:r>
            <a:endParaRPr lang="ko-KR" altLang="en-US" sz="1801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2"/>
            <a:ext cx="9906000" cy="832697"/>
            <a:chOff x="-1143000" y="316552"/>
            <a:chExt cx="10795000" cy="8326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32697"/>
              <a:chOff x="0" y="316545"/>
              <a:chExt cx="12192000" cy="832697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9146142" cy="832697"/>
                <a:chOff x="0" y="316545"/>
                <a:chExt cx="9146142" cy="832697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8139378" y="320478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65632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저항성 </a:t>
              </a:r>
              <a:r>
                <a:rPr lang="ko-KR" altLang="en-US" sz="3200" b="1" kern="0" dirty="0" err="1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발생보고</a:t>
              </a:r>
              <a:r>
                <a:rPr lang="en-US" altLang="ko-KR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(1908~2011)</a:t>
              </a:r>
              <a:endParaRPr lang="ko-KR" altLang="en-US" sz="3200" b="1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0104A1-976D-18A0-F949-B9677C026763}"/>
              </a:ext>
            </a:extLst>
          </p:cNvPr>
          <p:cNvSpPr txBox="1"/>
          <p:nvPr/>
        </p:nvSpPr>
        <p:spPr>
          <a:xfrm>
            <a:off x="6267090" y="6385027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자료제공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바이엘크롭사이언스</a:t>
            </a:r>
            <a:r>
              <a:rPr lang="ko-KR" altLang="en-US" sz="1400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DDE57B-2D2C-6FA7-316B-83927CB3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1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704715" y="2870221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관리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B264E0-3879-6CA2-C28D-92CBCC85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1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 기본 준수사항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0" y="954619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○약제저항성의 발생은 필연적인 것으로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대부분 약제는 저항성이 발달할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○저항성 발생을 지연시키는 방향으로 관리해야 농가에서 경제적으로 작물을 재배할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84562" y="2119817"/>
            <a:ext cx="4274139" cy="4404809"/>
            <a:chOff x="478564" y="2855356"/>
            <a:chExt cx="4274139" cy="4404809"/>
          </a:xfrm>
        </p:grpSpPr>
        <p:sp>
          <p:nvSpPr>
            <p:cNvPr id="2" name="직사각형 1"/>
            <p:cNvSpPr/>
            <p:nvPr/>
          </p:nvSpPr>
          <p:spPr>
            <a:xfrm>
              <a:off x="478564" y="2855356"/>
              <a:ext cx="4274139" cy="440480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64" y="3036781"/>
              <a:ext cx="4274139" cy="386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1.</a:t>
              </a:r>
              <a:r>
                <a:rPr lang="ko-KR" altLang="en-US" sz="1500" b="1" dirty="0">
                  <a:latin typeface="+mn-ea"/>
                </a:rPr>
                <a:t>골고루</a:t>
              </a:r>
              <a:r>
                <a:rPr lang="en-US" altLang="ko-KR" sz="1500" b="1" dirty="0">
                  <a:latin typeface="+mn-ea"/>
                </a:rPr>
                <a:t> </a:t>
              </a:r>
              <a:r>
                <a:rPr lang="ko-KR" altLang="en-US" sz="1500" b="1" dirty="0">
                  <a:latin typeface="+mn-ea"/>
                </a:rPr>
                <a:t>묻도록 충분한 양 살포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2.</a:t>
              </a:r>
              <a:r>
                <a:rPr lang="ko-KR" altLang="en-US" sz="1500" b="1" dirty="0">
                  <a:latin typeface="+mn-ea"/>
                </a:rPr>
                <a:t>기준량 살포 준수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>
                  <a:latin typeface="+mn-ea"/>
                </a:rPr>
                <a:t>정량 사용 준수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3.</a:t>
              </a:r>
              <a:r>
                <a:rPr lang="ko-KR" altLang="en-US" sz="1500" b="1" dirty="0">
                  <a:latin typeface="+mn-ea"/>
                </a:rPr>
                <a:t>살균제 예방적 사용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식물병</a:t>
              </a:r>
              <a:r>
                <a:rPr lang="ko-KR" altLang="en-US" sz="1300" dirty="0">
                  <a:latin typeface="+mn-ea"/>
                </a:rPr>
                <a:t> 발병 전 </a:t>
              </a:r>
              <a:r>
                <a:rPr lang="ko-KR" altLang="en-US" sz="1300" dirty="0" err="1">
                  <a:latin typeface="+mn-ea"/>
                </a:rPr>
                <a:t>예방살포</a:t>
              </a:r>
              <a:r>
                <a:rPr lang="ko-KR" altLang="en-US" sz="1300" dirty="0">
                  <a:latin typeface="+mn-ea"/>
                </a:rPr>
                <a:t> 권장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4.</a:t>
              </a:r>
              <a:r>
                <a:rPr lang="ko-KR" altLang="en-US" sz="1500" b="1" dirty="0">
                  <a:latin typeface="+mn-ea"/>
                </a:rPr>
                <a:t>발병이 없거나 적어도 시기에 맞는 방제 필수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식물병은</a:t>
              </a:r>
              <a:r>
                <a:rPr lang="ko-KR" altLang="en-US" sz="1300" dirty="0">
                  <a:latin typeface="+mn-ea"/>
                </a:rPr>
                <a:t> 조건이 갖춰지면 언제든 발병 가능함</a:t>
              </a:r>
              <a:endParaRPr lang="en-US" altLang="ko-KR" sz="1300" dirty="0">
                <a:latin typeface="+mn-ea"/>
              </a:endParaRPr>
            </a:p>
            <a:p>
              <a:r>
                <a:rPr lang="en-US" altLang="ko-KR" sz="1300" dirty="0">
                  <a:latin typeface="+mn-ea"/>
                </a:rPr>
                <a:t>     </a:t>
              </a:r>
              <a:r>
                <a:rPr lang="ko-KR" altLang="en-US" sz="1300" dirty="0">
                  <a:latin typeface="+mn-ea"/>
                </a:rPr>
                <a:t>따라서 예방적 방제가 필요함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400" b="1" dirty="0">
                  <a:latin typeface="+mn-ea"/>
                </a:rPr>
                <a:t>5.</a:t>
              </a:r>
              <a:r>
                <a:rPr lang="ko-KR" altLang="en-US" sz="1400" b="1" dirty="0">
                  <a:latin typeface="+mn-ea"/>
                </a:rPr>
                <a:t>해충 발생초기 시 </a:t>
              </a:r>
              <a:r>
                <a:rPr lang="ko-KR" altLang="en-US" sz="1400" b="1" dirty="0" err="1">
                  <a:latin typeface="+mn-ea"/>
                </a:rPr>
                <a:t>약제처리</a:t>
              </a:r>
              <a:r>
                <a:rPr lang="ko-KR" altLang="en-US" sz="1400" b="1" dirty="0">
                  <a:latin typeface="+mn-ea"/>
                </a:rPr>
                <a:t> 필요</a:t>
              </a:r>
              <a:endParaRPr lang="en-US" altLang="ko-KR" sz="14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다발생기</a:t>
              </a:r>
              <a:r>
                <a:rPr lang="ko-KR" altLang="en-US" sz="1300" dirty="0">
                  <a:latin typeface="+mn-ea"/>
                </a:rPr>
                <a:t> 대비 효과적 </a:t>
              </a:r>
              <a:r>
                <a:rPr lang="ko-KR" altLang="en-US" sz="1300" dirty="0" err="1">
                  <a:latin typeface="+mn-ea"/>
                </a:rPr>
                <a:t>방제가능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400" b="1" dirty="0">
                  <a:latin typeface="+mn-ea"/>
                </a:rPr>
                <a:t>6.</a:t>
              </a:r>
              <a:r>
                <a:rPr lang="ko-KR" altLang="en-US" sz="1400" b="1" dirty="0" err="1">
                  <a:latin typeface="+mn-ea"/>
                </a:rPr>
                <a:t>종합적방제</a:t>
              </a:r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IPM_Integrated</a:t>
              </a:r>
              <a:r>
                <a:rPr lang="en-US" altLang="ko-KR" sz="1400" b="1" dirty="0">
                  <a:latin typeface="+mn-ea"/>
                </a:rPr>
                <a:t> Pest Management)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경종적방제</a:t>
              </a:r>
              <a:r>
                <a:rPr lang="en-US" altLang="ko-KR" sz="1300" dirty="0">
                  <a:latin typeface="+mn-ea"/>
                </a:rPr>
                <a:t>(</a:t>
              </a:r>
              <a:r>
                <a:rPr lang="ko-KR" altLang="en-US" sz="1300" dirty="0">
                  <a:latin typeface="+mn-ea"/>
                </a:rPr>
                <a:t>내병성</a:t>
              </a:r>
              <a:r>
                <a:rPr lang="en-US" altLang="ko-KR" sz="1300" dirty="0">
                  <a:latin typeface="+mn-ea"/>
                </a:rPr>
                <a:t>, </a:t>
              </a:r>
              <a:r>
                <a:rPr lang="ko-KR" altLang="en-US" sz="1300" dirty="0" err="1">
                  <a:latin typeface="+mn-ea"/>
                </a:rPr>
                <a:t>내충성</a:t>
              </a:r>
              <a:r>
                <a:rPr lang="ko-KR" altLang="en-US" sz="1300" dirty="0">
                  <a:latin typeface="+mn-ea"/>
                </a:rPr>
                <a:t> 품종 선발</a:t>
              </a:r>
              <a:r>
                <a:rPr lang="en-US" altLang="ko-KR" sz="1300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재배초기</a:t>
              </a:r>
              <a:r>
                <a:rPr lang="ko-KR" altLang="en-US" sz="1300" dirty="0">
                  <a:latin typeface="+mn-ea"/>
                </a:rPr>
                <a:t> 생물학적 </a:t>
              </a:r>
              <a:r>
                <a:rPr lang="ko-KR" altLang="en-US" sz="1300" dirty="0" err="1">
                  <a:latin typeface="+mn-ea"/>
                </a:rPr>
                <a:t>방제수단</a:t>
              </a:r>
              <a:r>
                <a:rPr lang="ko-KR" altLang="en-US" sz="1300" dirty="0">
                  <a:latin typeface="+mn-ea"/>
                </a:rPr>
                <a:t> 활용</a:t>
              </a:r>
              <a:r>
                <a:rPr lang="en-US" altLang="ko-KR" sz="1300" dirty="0">
                  <a:latin typeface="+mn-ea"/>
                </a:rPr>
                <a:t>(</a:t>
              </a:r>
              <a:r>
                <a:rPr lang="ko-KR" altLang="en-US" sz="1300" dirty="0">
                  <a:latin typeface="+mn-ea"/>
                </a:rPr>
                <a:t>천적</a:t>
              </a:r>
              <a:r>
                <a:rPr lang="en-US" altLang="ko-KR" sz="1300" dirty="0">
                  <a:latin typeface="+mn-ea"/>
                </a:rPr>
                <a:t>, </a:t>
              </a:r>
              <a:r>
                <a:rPr lang="ko-KR" altLang="en-US" sz="1300" dirty="0" err="1">
                  <a:latin typeface="+mn-ea"/>
                </a:rPr>
                <a:t>생물농약</a:t>
              </a:r>
              <a:r>
                <a:rPr lang="en-US" altLang="ko-KR" sz="1300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재배중기</a:t>
              </a:r>
              <a:r>
                <a:rPr lang="ko-KR" altLang="en-US" sz="1300" dirty="0">
                  <a:latin typeface="+mn-ea"/>
                </a:rPr>
                <a:t> 해충발생정도에 따라 </a:t>
              </a:r>
              <a:r>
                <a:rPr lang="ko-KR" altLang="en-US" sz="1300" dirty="0" err="1">
                  <a:latin typeface="+mn-ea"/>
                </a:rPr>
                <a:t>화학적방제</a:t>
              </a:r>
              <a:r>
                <a:rPr lang="ko-KR" altLang="en-US" sz="1300" dirty="0">
                  <a:latin typeface="+mn-ea"/>
                </a:rPr>
                <a:t> 활용</a:t>
              </a:r>
              <a:endParaRPr lang="en-US" altLang="ko-KR" sz="1300" dirty="0">
                <a:latin typeface="+mn-ea"/>
              </a:endParaRPr>
            </a:p>
            <a:p>
              <a:endParaRPr lang="en-US" altLang="ko-KR" sz="1300" dirty="0"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83972" y="2119817"/>
            <a:ext cx="4274139" cy="4404809"/>
            <a:chOff x="478564" y="2855357"/>
            <a:chExt cx="4274139" cy="3562535"/>
          </a:xfrm>
        </p:grpSpPr>
        <p:sp>
          <p:nvSpPr>
            <p:cNvPr id="33" name="직사각형 32"/>
            <p:cNvSpPr/>
            <p:nvPr/>
          </p:nvSpPr>
          <p:spPr>
            <a:xfrm>
              <a:off x="478564" y="2855357"/>
              <a:ext cx="4274139" cy="356253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8564" y="3036781"/>
              <a:ext cx="4213077" cy="2638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1.</a:t>
              </a:r>
              <a:r>
                <a:rPr lang="ko-KR" altLang="en-US" sz="1500" b="1" dirty="0" err="1">
                  <a:latin typeface="+mn-ea"/>
                </a:rPr>
                <a:t>작용기작</a:t>
              </a:r>
              <a:r>
                <a:rPr lang="ko-KR" altLang="en-US" sz="1500" b="1" dirty="0">
                  <a:latin typeface="+mn-ea"/>
                </a:rPr>
                <a:t> 다른 농약을 교대로 살포</a:t>
              </a:r>
              <a:r>
                <a:rPr lang="en-US" altLang="ko-KR" sz="1500" b="1" dirty="0">
                  <a:latin typeface="+mn-ea"/>
                </a:rPr>
                <a:t>(</a:t>
              </a:r>
              <a:r>
                <a:rPr lang="ko-KR" altLang="en-US" sz="1500" b="1" dirty="0" err="1">
                  <a:latin typeface="+mn-ea"/>
                </a:rPr>
                <a:t>교호살포</a:t>
              </a:r>
              <a:r>
                <a:rPr lang="en-US" altLang="ko-KR" sz="1500" b="1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  - </a:t>
              </a:r>
              <a:r>
                <a:rPr lang="ko-KR" altLang="en-US" sz="1300" dirty="0">
                  <a:latin typeface="+mn-ea"/>
                </a:rPr>
                <a:t>동일계통 연속사용 금지</a:t>
              </a:r>
              <a:endParaRPr lang="en-US" altLang="ko-KR" sz="8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2.</a:t>
              </a:r>
              <a:r>
                <a:rPr lang="ko-KR" altLang="en-US" sz="1500" b="1" dirty="0">
                  <a:latin typeface="+mn-ea"/>
                </a:rPr>
                <a:t>기준 </a:t>
              </a:r>
              <a:r>
                <a:rPr lang="ko-KR" altLang="en-US" sz="1500" b="1" dirty="0" err="1">
                  <a:latin typeface="+mn-ea"/>
                </a:rPr>
                <a:t>약량보다</a:t>
              </a:r>
              <a:r>
                <a:rPr lang="ko-KR" altLang="en-US" sz="1500" b="1" dirty="0">
                  <a:latin typeface="+mn-ea"/>
                </a:rPr>
                <a:t> 적게 자주 살포방법 지양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3.</a:t>
              </a:r>
              <a:r>
                <a:rPr lang="ko-KR" altLang="en-US" sz="1500" b="1" dirty="0" err="1">
                  <a:latin typeface="+mn-ea"/>
                </a:rPr>
                <a:t>다작용점</a:t>
              </a:r>
              <a:r>
                <a:rPr lang="ko-KR" altLang="en-US" sz="1500" b="1" dirty="0">
                  <a:latin typeface="+mn-ea"/>
                </a:rPr>
                <a:t> 또는 </a:t>
              </a:r>
              <a:r>
                <a:rPr lang="ko-KR" altLang="en-US" sz="1500" b="1" dirty="0" err="1">
                  <a:latin typeface="+mn-ea"/>
                </a:rPr>
                <a:t>저위험군</a:t>
              </a:r>
              <a:r>
                <a:rPr lang="ko-KR" altLang="en-US" sz="1500" b="1" dirty="0">
                  <a:latin typeface="+mn-ea"/>
                </a:rPr>
                <a:t> 살균제와 </a:t>
              </a:r>
              <a:r>
                <a:rPr lang="ko-KR" altLang="en-US" sz="1500" b="1" dirty="0" err="1">
                  <a:latin typeface="+mn-ea"/>
                </a:rPr>
                <a:t>혼용추천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4.</a:t>
              </a:r>
              <a:r>
                <a:rPr lang="ko-KR" altLang="en-US" sz="1500" b="1" dirty="0">
                  <a:latin typeface="+mn-ea"/>
                </a:rPr>
                <a:t>농약살포 횟수 제한</a:t>
              </a:r>
              <a:r>
                <a:rPr lang="en-US" altLang="ko-KR" sz="1500" b="1" dirty="0">
                  <a:latin typeface="+mn-ea"/>
                </a:rPr>
                <a:t>(</a:t>
              </a:r>
              <a:r>
                <a:rPr lang="ko-KR" altLang="en-US" sz="1500" b="1" dirty="0" err="1">
                  <a:latin typeface="+mn-ea"/>
                </a:rPr>
                <a:t>과살포</a:t>
              </a:r>
              <a:r>
                <a:rPr lang="ko-KR" altLang="en-US" sz="1500" b="1" dirty="0">
                  <a:latin typeface="+mn-ea"/>
                </a:rPr>
                <a:t> 금지</a:t>
              </a:r>
              <a:r>
                <a:rPr lang="en-US" altLang="ko-KR" sz="1500" b="1" dirty="0">
                  <a:latin typeface="+mn-ea"/>
                </a:rPr>
                <a:t>)</a:t>
              </a:r>
            </a:p>
            <a:p>
              <a:endParaRPr lang="en-US" altLang="ko-KR" sz="8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5.</a:t>
              </a:r>
              <a:r>
                <a:rPr lang="ko-KR" altLang="en-US" sz="1500" b="1" dirty="0">
                  <a:latin typeface="+mn-ea"/>
                </a:rPr>
                <a:t>농약살포 </a:t>
              </a:r>
              <a:r>
                <a:rPr lang="ko-KR" altLang="en-US" sz="1500" b="1" dirty="0" err="1">
                  <a:latin typeface="+mn-ea"/>
                </a:rPr>
                <a:t>방제력</a:t>
              </a:r>
              <a:r>
                <a:rPr lang="ko-KR" altLang="en-US" sz="1500" b="1" dirty="0">
                  <a:latin typeface="+mn-ea"/>
                </a:rPr>
                <a:t> 작성의 생활화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6.</a:t>
              </a:r>
              <a:r>
                <a:rPr lang="ko-KR" altLang="en-US" sz="1500" b="1" dirty="0" err="1">
                  <a:latin typeface="+mn-ea"/>
                </a:rPr>
                <a:t>주요작물의</a:t>
              </a:r>
              <a:r>
                <a:rPr lang="ko-KR" altLang="en-US" sz="1500" b="1" dirty="0">
                  <a:latin typeface="+mn-ea"/>
                </a:rPr>
                <a:t> </a:t>
              </a:r>
              <a:r>
                <a:rPr lang="ko-KR" altLang="en-US" sz="1500" b="1" dirty="0" err="1">
                  <a:latin typeface="+mn-ea"/>
                </a:rPr>
                <a:t>병해충잡초</a:t>
              </a:r>
              <a:r>
                <a:rPr lang="ko-KR" altLang="en-US" sz="1500" b="1" dirty="0">
                  <a:latin typeface="+mn-ea"/>
                </a:rPr>
                <a:t> 방제를 위한 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  </a:t>
              </a:r>
              <a:r>
                <a:rPr lang="ko-KR" altLang="en-US" sz="1500" b="1" dirty="0" err="1">
                  <a:latin typeface="+mn-ea"/>
                </a:rPr>
                <a:t>농약처리</a:t>
              </a:r>
              <a:r>
                <a:rPr lang="ko-KR" altLang="en-US" sz="1500" b="1" dirty="0">
                  <a:latin typeface="+mn-ea"/>
                </a:rPr>
                <a:t> 종합관리체계 확립</a:t>
              </a:r>
              <a:r>
                <a:rPr lang="en-US" altLang="ko-KR" sz="1500" b="1" dirty="0">
                  <a:latin typeface="+mn-ea"/>
                </a:rPr>
                <a:t>/</a:t>
              </a:r>
              <a:r>
                <a:rPr lang="ko-KR" altLang="en-US" sz="1500" b="1" dirty="0">
                  <a:latin typeface="+mn-ea"/>
                </a:rPr>
                <a:t>준수 필요</a:t>
              </a:r>
              <a:endParaRPr lang="en-US" altLang="ko-KR" sz="1500" b="1" dirty="0">
                <a:latin typeface="+mn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900111" y="1953068"/>
            <a:ext cx="23807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966889" y="1968989"/>
            <a:ext cx="224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농약의 사용 및 처방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87839" y="1915135"/>
            <a:ext cx="23807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421394" y="1935149"/>
            <a:ext cx="211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기본적인 </a:t>
            </a:r>
            <a:r>
              <a:rPr lang="ko-KR" altLang="en-US" b="1" dirty="0" err="1"/>
              <a:t>방제방법</a:t>
            </a:r>
            <a:endParaRPr lang="ko-KR" altLang="en-US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971500-CD00-7FF3-3642-840E49D2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9261" y="6435968"/>
            <a:ext cx="2228850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4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교호살포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9F2867-C6F5-D54E-D5FC-42DFD4330B5C}"/>
              </a:ext>
            </a:extLst>
          </p:cNvPr>
          <p:cNvGrpSpPr/>
          <p:nvPr/>
        </p:nvGrpSpPr>
        <p:grpSpPr>
          <a:xfrm>
            <a:off x="142826" y="1249084"/>
            <a:ext cx="9620348" cy="4922769"/>
            <a:chOff x="235566" y="1172884"/>
            <a:chExt cx="9620348" cy="4922769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66" y="1172884"/>
              <a:ext cx="9620348" cy="4922769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99CAAE8-19B9-69B0-6111-5AE740F96E63}"/>
                </a:ext>
              </a:extLst>
            </p:cNvPr>
            <p:cNvSpPr/>
            <p:nvPr/>
          </p:nvSpPr>
          <p:spPr>
            <a:xfrm>
              <a:off x="8997950" y="2228850"/>
              <a:ext cx="774700" cy="990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C85355CC-D889-EDD9-AC99-E168675DCC45}"/>
                </a:ext>
              </a:extLst>
            </p:cNvPr>
            <p:cNvSpPr/>
            <p:nvPr/>
          </p:nvSpPr>
          <p:spPr>
            <a:xfrm>
              <a:off x="8978900" y="2322791"/>
              <a:ext cx="793750" cy="658798"/>
            </a:xfrm>
            <a:prstGeom prst="triangl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40000">
                  <a:schemeClr val="accent4">
                    <a:lumMod val="45000"/>
                    <a:lumOff val="55000"/>
                  </a:schemeClr>
                </a:gs>
                <a:gs pos="66000">
                  <a:schemeClr val="accent4">
                    <a:lumMod val="45000"/>
                    <a:lumOff val="55000"/>
                  </a:schemeClr>
                </a:gs>
                <a:gs pos="85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15E417-73FD-86EE-1C47-C0C50ADE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8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농약살포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방제력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2899974-B70C-5DFF-21AC-25D8BAA5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85" y="1023518"/>
            <a:ext cx="8125367" cy="54609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E3AD05-7FEF-8B98-78EE-A6738885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1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관리를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하지않으면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?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748214" y="893492"/>
            <a:ext cx="8150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&lt;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저항성 관리 농가와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비관리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농가 비교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&gt;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63790" y="5445953"/>
            <a:ext cx="7910268" cy="946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88403" y="5468782"/>
            <a:ext cx="7910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작용기작이</a:t>
            </a:r>
            <a:r>
              <a:rPr lang="ko-KR" altLang="en-US" b="1" dirty="0"/>
              <a:t> 다른 약제의 교호살포 등 저항성을 관리를 </a:t>
            </a:r>
            <a:r>
              <a:rPr lang="ko-KR" altLang="en-US" b="1" dirty="0" err="1"/>
              <a:t>하게되면</a:t>
            </a:r>
            <a:r>
              <a:rPr lang="ko-KR" altLang="en-US" b="1" dirty="0"/>
              <a:t> 장기간 효과    적으로 병해충을 방제할 수 있고</a:t>
            </a:r>
            <a:r>
              <a:rPr lang="en-US" altLang="ko-KR" b="1" dirty="0"/>
              <a:t>, </a:t>
            </a:r>
            <a:r>
              <a:rPr lang="ko-KR" altLang="en-US" b="1" dirty="0"/>
              <a:t>경제적으로 안전 농산물 생산이 </a:t>
            </a:r>
            <a:r>
              <a:rPr lang="ko-KR" altLang="en-US" b="1" dirty="0" err="1"/>
              <a:t>가능하게됩니다</a:t>
            </a:r>
            <a:r>
              <a:rPr lang="en-US" altLang="ko-KR" b="1" dirty="0"/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3C8818-5CAF-E69A-BED0-D3CA3E38D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43479"/>
              </p:ext>
            </p:extLst>
          </p:nvPr>
        </p:nvGraphicFramePr>
        <p:xfrm>
          <a:off x="963789" y="1451607"/>
          <a:ext cx="7910269" cy="3897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089">
                  <a:extLst>
                    <a:ext uri="{9D8B030D-6E8A-4147-A177-3AD203B41FA5}">
                      <a16:colId xmlns:a16="http://schemas.microsoft.com/office/drawing/2014/main" val="1502503529"/>
                    </a:ext>
                  </a:extLst>
                </a:gridCol>
                <a:gridCol w="2763828">
                  <a:extLst>
                    <a:ext uri="{9D8B030D-6E8A-4147-A177-3AD203B41FA5}">
                      <a16:colId xmlns:a16="http://schemas.microsoft.com/office/drawing/2014/main" val="4077028750"/>
                    </a:ext>
                  </a:extLst>
                </a:gridCol>
                <a:gridCol w="3240352">
                  <a:extLst>
                    <a:ext uri="{9D8B030D-6E8A-4147-A177-3AD203B41FA5}">
                      <a16:colId xmlns:a16="http://schemas.microsoft.com/office/drawing/2014/main" val="1666414175"/>
                    </a:ext>
                  </a:extLst>
                </a:gridCol>
              </a:tblGrid>
              <a:tr h="487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  구     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저항성 관리 농가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저항성 </a:t>
                      </a:r>
                      <a:r>
                        <a:rPr lang="ko-KR" altLang="en-US" dirty="0" err="1"/>
                        <a:t>비관리</a:t>
                      </a:r>
                      <a:r>
                        <a:rPr lang="ko-KR" altLang="en-US" dirty="0"/>
                        <a:t> 농가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341325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방제 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효과 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일정 효과 유지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016739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병해충 피해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피해 예방 및 감소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피해증가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밀도 증가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872921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사용량 및 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적량 및 기본 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사용량 및 횟수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44806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방제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비용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비용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969215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저항성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발생 지연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발생 </a:t>
                      </a:r>
                      <a:r>
                        <a:rPr lang="ko-KR" altLang="en-US" dirty="0" err="1"/>
                        <a:t>빨라짐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044202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농산물 생산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안전농산물 생산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부적합 증가 우려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182402"/>
                  </a:ext>
                </a:extLst>
              </a:tr>
              <a:tr h="487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농가 수익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경제적 재배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수익증가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비경제적 재배로 수익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663020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06051BD-6D32-5B0E-2B73-D822C7D41AFF}"/>
              </a:ext>
            </a:extLst>
          </p:cNvPr>
          <p:cNvSpPr/>
          <p:nvPr/>
        </p:nvSpPr>
        <p:spPr>
          <a:xfrm>
            <a:off x="307681" y="5656640"/>
            <a:ext cx="611926" cy="27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86A0-2851-010A-4185-F4953A81A51A}"/>
              </a:ext>
            </a:extLst>
          </p:cNvPr>
          <p:cNvSpPr txBox="1"/>
          <p:nvPr/>
        </p:nvSpPr>
        <p:spPr>
          <a:xfrm>
            <a:off x="3891776" y="6391972"/>
            <a:ext cx="570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ko-KR" altLang="en-US" sz="1600" dirty="0"/>
              <a:t>농촌진흥청 농약판매관리인 교육교재</a:t>
            </a:r>
            <a:r>
              <a:rPr lang="en-US" altLang="ko-KR" sz="1600" dirty="0"/>
              <a:t>(</a:t>
            </a:r>
            <a:r>
              <a:rPr lang="ko-KR" altLang="en-US" sz="1600" dirty="0"/>
              <a:t>일부 발췌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CE8337-E856-9D65-ABC3-594040F9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704715" y="2870221"/>
            <a:ext cx="453201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 err="1">
                <a:solidFill>
                  <a:srgbClr val="79BA27"/>
                </a:solidFill>
                <a:latin typeface="+mn-ea"/>
              </a:rPr>
              <a:t>작용기작</a:t>
            </a:r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 등 기타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E032C-4D8E-8655-77B0-E810AAF5103C}"/>
              </a:ext>
            </a:extLst>
          </p:cNvPr>
          <p:cNvSpPr txBox="1"/>
          <p:nvPr/>
        </p:nvSpPr>
        <p:spPr>
          <a:xfrm>
            <a:off x="681038" y="6273920"/>
            <a:ext cx="8543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작용기작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작용기구</a:t>
            </a:r>
            <a:r>
              <a:rPr lang="en-US" altLang="ko-KR" b="1" dirty="0">
                <a:solidFill>
                  <a:srgbClr val="FF0000"/>
                </a:solidFill>
              </a:rPr>
              <a:t>): </a:t>
            </a:r>
            <a:r>
              <a:rPr lang="ko-KR" altLang="en-US" b="1" dirty="0">
                <a:solidFill>
                  <a:srgbClr val="FF0000"/>
                </a:solidFill>
              </a:rPr>
              <a:t>약제가 대상 유해 동식물에 접촉하거나 침입하여 효과를 나타내는 화학적 작용의 과정과 원리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농촌진흥청 농업용어사전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97F156-4153-CAD8-7B21-906DE9CC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6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BC38FC-900E-88C1-FA82-CF772E12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0867"/>
            <a:ext cx="9884664" cy="5560124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라벨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DF343E-2F40-153B-ABC1-3C0CD62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64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9201A8EF-6A94-4D4E-48F6-7FE0CE44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8" y="2485277"/>
            <a:ext cx="2467429" cy="3701145"/>
          </a:xfrm>
          <a:prstGeom prst="rect">
            <a:avLst/>
          </a:prstGeom>
        </p:spPr>
      </p:pic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A320CA0B-C9AF-1D31-F702-FB048B1B0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67006"/>
              </p:ext>
            </p:extLst>
          </p:nvPr>
        </p:nvGraphicFramePr>
        <p:xfrm>
          <a:off x="1992746" y="1269285"/>
          <a:ext cx="5588001" cy="92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667">
                  <a:extLst>
                    <a:ext uri="{9D8B030D-6E8A-4147-A177-3AD203B41FA5}">
                      <a16:colId xmlns:a16="http://schemas.microsoft.com/office/drawing/2014/main" val="2713666585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330785170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1261739346"/>
                    </a:ext>
                  </a:extLst>
                </a:gridCol>
              </a:tblGrid>
              <a:tr h="92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100" dirty="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4100" dirty="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살충제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107695"/>
                  </a:ext>
                </a:extLst>
              </a:tr>
            </a:tbl>
          </a:graphicData>
        </a:graphic>
      </p:graphicFrame>
      <p:pic>
        <p:nvPicPr>
          <p:cNvPr id="4" name="Picture 10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A693C10-4B86-F413-5732-F6FAE1C5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87" y="2801822"/>
            <a:ext cx="2282796" cy="3130692"/>
          </a:xfrm>
          <a:prstGeom prst="rect">
            <a:avLst/>
          </a:prstGeom>
        </p:spPr>
      </p:pic>
      <p:pic>
        <p:nvPicPr>
          <p:cNvPr id="11" name="Graphic 11" descr="Magnifying glass">
            <a:extLst>
              <a:ext uri="{FF2B5EF4-FFF2-40B4-BE49-F238E27FC236}">
                <a16:creationId xmlns:a16="http://schemas.microsoft.com/office/drawing/2014/main" id="{FA4AA95C-C2C7-B609-CBDC-E56CC98539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518033" y="3348311"/>
            <a:ext cx="853732" cy="853732"/>
          </a:xfrm>
          <a:prstGeom prst="rect">
            <a:avLst/>
          </a:prstGeom>
        </p:spPr>
      </p:pic>
      <p:pic>
        <p:nvPicPr>
          <p:cNvPr id="16" name="Graphic 11" descr="Magnifying glass">
            <a:extLst>
              <a:ext uri="{FF2B5EF4-FFF2-40B4-BE49-F238E27FC236}">
                <a16:creationId xmlns:a16="http://schemas.microsoft.com/office/drawing/2014/main" id="{F5633E5F-921F-CA8B-D168-59B3D0B26B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2490568" y="4188818"/>
            <a:ext cx="853732" cy="8537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B5BCBC-F99A-E488-D724-8926B25C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681" y="2806261"/>
            <a:ext cx="2108820" cy="29967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F8E25B-A80E-D510-5560-DBCF1CF92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298" y="2801824"/>
            <a:ext cx="2047161" cy="3001177"/>
          </a:xfrm>
          <a:prstGeom prst="rect">
            <a:avLst/>
          </a:prstGeom>
        </p:spPr>
      </p:pic>
      <p:pic>
        <p:nvPicPr>
          <p:cNvPr id="21" name="Graphic 11" descr="Magnifying glass">
            <a:extLst>
              <a:ext uri="{FF2B5EF4-FFF2-40B4-BE49-F238E27FC236}">
                <a16:creationId xmlns:a16="http://schemas.microsoft.com/office/drawing/2014/main" id="{41A4CF61-40E6-64A2-D7C8-27A96CF173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4458234" y="2635783"/>
            <a:ext cx="853732" cy="853732"/>
          </a:xfrm>
          <a:prstGeom prst="rect">
            <a:avLst/>
          </a:prstGeom>
        </p:spPr>
      </p:pic>
      <p:pic>
        <p:nvPicPr>
          <p:cNvPr id="22" name="Graphic 11" descr="Magnifying glass">
            <a:extLst>
              <a:ext uri="{FF2B5EF4-FFF2-40B4-BE49-F238E27FC236}">
                <a16:creationId xmlns:a16="http://schemas.microsoft.com/office/drawing/2014/main" id="{67C97576-E8FA-A294-7820-1CD2DDE0AF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7061722" y="2650660"/>
            <a:ext cx="853732" cy="85373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2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라벨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4064109" y="1011908"/>
            <a:ext cx="1445273" cy="144387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854B2C-2022-289B-55AB-19B1D0FE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854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E72EE76-24C8-7BF8-D550-392011D7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301045"/>
            <a:ext cx="7621089" cy="1547849"/>
          </a:xfrm>
          <a:prstGeom prst="rect">
            <a:avLst/>
          </a:prstGeom>
        </p:spPr>
      </p:pic>
      <p:pic>
        <p:nvPicPr>
          <p:cNvPr id="11" name="Graphic 11" descr="Magnifying glass">
            <a:extLst>
              <a:ext uri="{FF2B5EF4-FFF2-40B4-BE49-F238E27FC236}">
                <a16:creationId xmlns:a16="http://schemas.microsoft.com/office/drawing/2014/main" id="{FA4AA95C-C2C7-B609-CBDC-E56CC98539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6079240" y="1434849"/>
            <a:ext cx="853732" cy="8537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587109-FDBA-EB69-9BAB-5482C0722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24" y="3008354"/>
            <a:ext cx="7361541" cy="1732831"/>
          </a:xfrm>
          <a:prstGeom prst="rect">
            <a:avLst/>
          </a:prstGeom>
        </p:spPr>
      </p:pic>
      <p:pic>
        <p:nvPicPr>
          <p:cNvPr id="28" name="Graphic 11" descr="Magnifying glass">
            <a:extLst>
              <a:ext uri="{FF2B5EF4-FFF2-40B4-BE49-F238E27FC236}">
                <a16:creationId xmlns:a16="http://schemas.microsoft.com/office/drawing/2014/main" id="{30A126EE-75AC-F386-2756-0416AA1A7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1579396" y="3142156"/>
            <a:ext cx="853732" cy="8537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0F3D91E-AD42-7884-FF0C-D13B83528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084" y="4869023"/>
            <a:ext cx="6948987" cy="1742763"/>
          </a:xfrm>
          <a:prstGeom prst="rect">
            <a:avLst/>
          </a:prstGeom>
        </p:spPr>
      </p:pic>
      <p:pic>
        <p:nvPicPr>
          <p:cNvPr id="31" name="Graphic 11" descr="Magnifying glass">
            <a:extLst>
              <a:ext uri="{FF2B5EF4-FFF2-40B4-BE49-F238E27FC236}">
                <a16:creationId xmlns:a16="http://schemas.microsoft.com/office/drawing/2014/main" id="{D2C6B5B3-0E94-150D-8538-A3116519EA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8282469" y="5002831"/>
            <a:ext cx="853732" cy="85373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지침서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05FD32-01F7-44D2-122A-9B6BA4B6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70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9">
            <a:extLst>
              <a:ext uri="{FF2B5EF4-FFF2-40B4-BE49-F238E27FC236}">
                <a16:creationId xmlns:a16="http://schemas.microsoft.com/office/drawing/2014/main" id="{1599F953-719A-6A27-E87C-4C073F44C3ED}"/>
              </a:ext>
            </a:extLst>
          </p:cNvPr>
          <p:cNvSpPr/>
          <p:nvPr/>
        </p:nvSpPr>
        <p:spPr>
          <a:xfrm>
            <a:off x="-3264953" y="141303"/>
            <a:ext cx="6744585" cy="6596805"/>
          </a:xfrm>
          <a:prstGeom prst="arc">
            <a:avLst>
              <a:gd name="adj1" fmla="val 16200000"/>
              <a:gd name="adj2" fmla="val 5445836"/>
            </a:avLst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grpSp>
        <p:nvGrpSpPr>
          <p:cNvPr id="3" name="그룹 2"/>
          <p:cNvGrpSpPr/>
          <p:nvPr/>
        </p:nvGrpSpPr>
        <p:grpSpPr>
          <a:xfrm>
            <a:off x="2" y="2417340"/>
            <a:ext cx="2960119" cy="2043503"/>
            <a:chOff x="-1142998" y="2417955"/>
            <a:chExt cx="2960119" cy="2043503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5000928-7C7D-BDD7-1D45-5661286D55E0}"/>
                </a:ext>
              </a:extLst>
            </p:cNvPr>
            <p:cNvSpPr/>
            <p:nvPr/>
          </p:nvSpPr>
          <p:spPr>
            <a:xfrm>
              <a:off x="-1139099" y="2417955"/>
              <a:ext cx="2956220" cy="2043503"/>
            </a:xfrm>
            <a:custGeom>
              <a:avLst/>
              <a:gdLst>
                <a:gd name="connsiteX0" fmla="*/ 0 w 3437003"/>
                <a:gd name="connsiteY0" fmla="*/ 0 h 2043502"/>
                <a:gd name="connsiteX1" fmla="*/ 2415252 w 3437003"/>
                <a:gd name="connsiteY1" fmla="*/ 0 h 2043502"/>
                <a:gd name="connsiteX2" fmla="*/ 3437003 w 3437003"/>
                <a:gd name="connsiteY2" fmla="*/ 1021751 h 2043502"/>
                <a:gd name="connsiteX3" fmla="*/ 3437002 w 3437003"/>
                <a:gd name="connsiteY3" fmla="*/ 1021751 h 2043502"/>
                <a:gd name="connsiteX4" fmla="*/ 2415251 w 3437003"/>
                <a:gd name="connsiteY4" fmla="*/ 2043502 h 2043502"/>
                <a:gd name="connsiteX5" fmla="*/ 0 w 3437003"/>
                <a:gd name="connsiteY5" fmla="*/ 2043501 h 20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7003" h="2043502">
                  <a:moveTo>
                    <a:pt x="0" y="0"/>
                  </a:moveTo>
                  <a:lnTo>
                    <a:pt x="2415252" y="0"/>
                  </a:lnTo>
                  <a:cubicBezTo>
                    <a:pt x="2979549" y="0"/>
                    <a:pt x="3437003" y="457454"/>
                    <a:pt x="3437003" y="1021751"/>
                  </a:cubicBezTo>
                  <a:lnTo>
                    <a:pt x="3437002" y="1021751"/>
                  </a:lnTo>
                  <a:cubicBezTo>
                    <a:pt x="3437002" y="1586048"/>
                    <a:pt x="2979548" y="2043502"/>
                    <a:pt x="2415251" y="2043502"/>
                  </a:cubicBezTo>
                  <a:lnTo>
                    <a:pt x="0" y="204350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1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1">
              <a:extLst>
                <a:ext uri="{FF2B5EF4-FFF2-40B4-BE49-F238E27FC236}">
                  <a16:creationId xmlns:a16="http://schemas.microsoft.com/office/drawing/2014/main" id="{BABC0D08-2D72-C0D9-DDBF-06499334C5DF}"/>
                </a:ext>
              </a:extLst>
            </p:cNvPr>
            <p:cNvSpPr txBox="1"/>
            <p:nvPr/>
          </p:nvSpPr>
          <p:spPr>
            <a:xfrm>
              <a:off x="-1142998" y="2921171"/>
              <a:ext cx="283619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0" b="1" dirty="0">
                  <a:solidFill>
                    <a:schemeClr val="bg1"/>
                  </a:solidFill>
                </a:rPr>
                <a:t>목차</a:t>
              </a:r>
              <a:endParaRPr lang="ko-KR" altLang="en-US" sz="6000" b="1" spc="60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99115" y="1170433"/>
            <a:ext cx="8128000" cy="4781445"/>
            <a:chOff x="1937140" y="922781"/>
            <a:chExt cx="8128000" cy="4781445"/>
          </a:xfrm>
        </p:grpSpPr>
        <p:graphicFrame>
          <p:nvGraphicFramePr>
            <p:cNvPr id="8" name="Diagram 4">
              <a:extLst>
                <a:ext uri="{FF2B5EF4-FFF2-40B4-BE49-F238E27FC236}">
                  <a16:creationId xmlns:a16="http://schemas.microsoft.com/office/drawing/2014/main" id="{6543AD0F-BC2E-D232-D6A1-3369EFA189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1191973"/>
                </p:ext>
              </p:extLst>
            </p:nvPr>
          </p:nvGraphicFramePr>
          <p:xfrm>
            <a:off x="1937140" y="922781"/>
            <a:ext cx="8128000" cy="47814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2198120" y="1246109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54305" y="2156741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84411" y="3042674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9768" y="3948348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4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9463" y="4843295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5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" y="0"/>
            <a:ext cx="9905999" cy="828764"/>
            <a:chOff x="-1142999" y="316552"/>
            <a:chExt cx="10794998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2999" y="316552"/>
              <a:ext cx="10794998" cy="828764"/>
              <a:chOff x="2" y="316545"/>
              <a:chExt cx="12191998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2" y="316545"/>
                <a:ext cx="8414325" cy="828764"/>
                <a:chOff x="2" y="316545"/>
                <a:chExt cx="841432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2" y="316545"/>
                  <a:ext cx="786938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 교육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6808E8-EE27-C78C-A6B2-EA11C630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12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925099"/>
              </p:ext>
            </p:extLst>
          </p:nvPr>
        </p:nvGraphicFramePr>
        <p:xfrm>
          <a:off x="0" y="1195447"/>
          <a:ext cx="9905999" cy="49339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2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2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5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451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45887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핵산 합성 저해</a:t>
                      </a:r>
                    </a:p>
                    <a:p>
                      <a:pPr latinLnBrk="1"/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RNA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중합효소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아데노신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디아미네이즈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0" marR="0" indent="-1524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핵산 활성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DNA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토포이소머레이즈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458879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세포분열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유사분열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저해</a:t>
                      </a:r>
                    </a:p>
                    <a:p>
                      <a:pPr latinLnBrk="1"/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생합성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벤지미다졸계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</a:t>
                      </a:r>
                      <a:r>
                        <a:rPr lang="ko-KR" altLang="en-US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 저해 </a:t>
                      </a:r>
                      <a:r>
                        <a:rPr lang="en-US" altLang="ko-KR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9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페닐카바메이트계</a:t>
                      </a:r>
                      <a:r>
                        <a:rPr lang="en-US" altLang="ko-KR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생합성 저해 </a:t>
                      </a:r>
                      <a:r>
                        <a:rPr lang="en-US" altLang="ko-KR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톨루아마이드계</a:t>
                      </a:r>
                      <a:r>
                        <a:rPr lang="en-US" altLang="ko-KR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1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세포분열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페닐우레아계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스펙트린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유사 단백질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정위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벤자마이드계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미오신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피브린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시아노아크릴계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FF5DF7-7F0C-D90B-9232-1CA9E75CE54D}"/>
              </a:ext>
            </a:extLst>
          </p:cNvPr>
          <p:cNvSpPr txBox="1"/>
          <p:nvPr/>
        </p:nvSpPr>
        <p:spPr>
          <a:xfrm>
            <a:off x="3963554" y="6196502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분류기준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예시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4169E0-1BCC-6F4F-A8E3-9AC3365D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3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180120"/>
              </p:ext>
            </p:extLst>
          </p:nvPr>
        </p:nvGraphicFramePr>
        <p:xfrm>
          <a:off x="0" y="1025514"/>
          <a:ext cx="9906000" cy="533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066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계통 및 성분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342900" marR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3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아세틸콜린에스터라제</a:t>
                      </a:r>
                      <a:r>
                        <a:rPr lang="ko-KR" altLang="en-US" sz="13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3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카바메이트계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GABA Cl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억제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유기염소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시클로알칸계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페닐피라졸계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Na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조절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합성피레스로이드계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DDT, </a:t>
                      </a:r>
                      <a:r>
                        <a:rPr lang="ko-KR" alt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메톡시클로르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50611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신경전달물질 </a:t>
                      </a:r>
                      <a:endParaRPr lang="en-US" altLang="ko-KR" sz="15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수용체 차단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네오니코티노이드계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니코틴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설폭시민계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부테놀라이드계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4d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메소이온계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u="sng" kern="0" spc="-7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4551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신경전달물질 수용체 </a:t>
                      </a:r>
                      <a:endParaRPr lang="en-US" altLang="ko-KR" sz="15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스피노신계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250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Cl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아버멕틴계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밀베마이신계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165167" y="6261917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분류기준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(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예시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836332-23F8-1DAC-0B5F-A395E511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8483" y="6481883"/>
            <a:ext cx="2228850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293153"/>
              </p:ext>
            </p:extLst>
          </p:nvPr>
        </p:nvGraphicFramePr>
        <p:xfrm>
          <a:off x="0" y="1005780"/>
          <a:ext cx="9906000" cy="51735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034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467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지방산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아세틸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CoA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카르복실화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H01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28157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아미노산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분지 아미노산 생합성 저해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(ALS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방향족 아미노산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(EPSP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H09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글루타민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합성효소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H10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8157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 Serine 264 binders)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H05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 Histidine 215 binders)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H06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 </a:t>
                      </a:r>
                      <a:r>
                        <a:rPr lang="ko-KR" altLang="en-US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 저해</a:t>
                      </a:r>
                      <a:r>
                        <a:rPr lang="en-US" altLang="ko-KR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-11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비피리딜리움계</a:t>
                      </a:r>
                      <a:r>
                        <a:rPr lang="en-US" altLang="ko-KR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28157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색소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생합성저해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엽록소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(PDS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431800" marR="0" indent="-1524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(HPPD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H27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(Lycopene Cyclase)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H34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DXP(Deoxy-D-Xylulose Phosphate Synthase)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H13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2815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아슐람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H18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6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제초제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분류기준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(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예시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165167" y="6217853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185008-FACE-1D2F-2789-D33BBC44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10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55"/>
          <p:cNvSpPr>
            <a:spLocks noChangeArrowheads="1"/>
          </p:cNvSpPr>
          <p:nvPr/>
        </p:nvSpPr>
        <p:spPr bwMode="auto">
          <a:xfrm>
            <a:off x="631691" y="3512774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제목 114"/>
          <p:cNvSpPr txBox="1">
            <a:spLocks/>
          </p:cNvSpPr>
          <p:nvPr/>
        </p:nvSpPr>
        <p:spPr>
          <a:xfrm>
            <a:off x="704542" y="3648571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3.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농약의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희석배수와 살포 횟수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를 지켜서 살포합시다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18" name="AutoShape 55"/>
          <p:cNvSpPr>
            <a:spLocks noChangeArrowheads="1"/>
          </p:cNvSpPr>
          <p:nvPr/>
        </p:nvSpPr>
        <p:spPr bwMode="auto">
          <a:xfrm>
            <a:off x="631691" y="4520886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제목 114"/>
          <p:cNvSpPr txBox="1">
            <a:spLocks/>
          </p:cNvSpPr>
          <p:nvPr/>
        </p:nvSpPr>
        <p:spPr>
          <a:xfrm>
            <a:off x="704542" y="4656683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4.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 </a:t>
            </a:r>
            <a:r>
              <a:rPr lang="ko-KR" altLang="en-US" sz="2400" kern="0" dirty="0" err="1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방제력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작성을 생활화 합시다</a:t>
            </a:r>
          </a:p>
        </p:txBody>
      </p:sp>
      <p:sp>
        <p:nvSpPr>
          <p:cNvPr id="20" name="AutoShape 55"/>
          <p:cNvSpPr>
            <a:spLocks noChangeArrowheads="1"/>
          </p:cNvSpPr>
          <p:nvPr/>
        </p:nvSpPr>
        <p:spPr bwMode="auto">
          <a:xfrm>
            <a:off x="632534" y="5528998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제목 114"/>
          <p:cNvSpPr txBox="1">
            <a:spLocks/>
          </p:cNvSpPr>
          <p:nvPr/>
        </p:nvSpPr>
        <p:spPr>
          <a:xfrm>
            <a:off x="705385" y="5664795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5.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농약의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포장지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표기사항을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반드시 확인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합시다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5" name="AutoShape 55"/>
          <p:cNvSpPr>
            <a:spLocks noChangeArrowheads="1"/>
          </p:cNvSpPr>
          <p:nvPr/>
        </p:nvSpPr>
        <p:spPr bwMode="auto">
          <a:xfrm>
            <a:off x="632534" y="2504662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제목 114"/>
          <p:cNvSpPr txBox="1">
            <a:spLocks/>
          </p:cNvSpPr>
          <p:nvPr/>
        </p:nvSpPr>
        <p:spPr>
          <a:xfrm>
            <a:off x="705385" y="2640459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0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2. </a:t>
            </a:r>
            <a:r>
              <a:rPr lang="ko-KR" altLang="en-US" sz="2400" kern="0" dirty="0" err="1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기준약량을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준수하여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살포합시다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9" name="AutoShape 55"/>
          <p:cNvSpPr>
            <a:spLocks noChangeArrowheads="1"/>
          </p:cNvSpPr>
          <p:nvPr/>
        </p:nvSpPr>
        <p:spPr bwMode="auto">
          <a:xfrm>
            <a:off x="632534" y="1496550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제목 114"/>
          <p:cNvSpPr txBox="1">
            <a:spLocks/>
          </p:cNvSpPr>
          <p:nvPr/>
        </p:nvSpPr>
        <p:spPr>
          <a:xfrm>
            <a:off x="705385" y="1632347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1. </a:t>
            </a:r>
            <a:r>
              <a:rPr lang="ko-KR" altLang="en-US" sz="2400" kern="0" dirty="0" err="1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작용기작이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다른 농약을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교대로 사용합시다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381008" y="43876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AutoShape 44">
            <a:extLst>
              <a:ext uri="{FF2B5EF4-FFF2-40B4-BE49-F238E27FC236}">
                <a16:creationId xmlns:a16="http://schemas.microsoft.com/office/drawing/2014/main" id="{D51B8CBA-CC78-04AE-4BE5-AFC370E2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91" y="179770"/>
            <a:ext cx="8713812" cy="1284593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00FF"/>
              </a:gs>
              <a:gs pos="50000">
                <a:schemeClr val="bg1"/>
              </a:gs>
              <a:gs pos="100000">
                <a:srgbClr val="0000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C7FB1-9C7F-B73A-D5FB-DA8368B1F4EC}"/>
              </a:ext>
            </a:extLst>
          </p:cNvPr>
          <p:cNvSpPr txBox="1"/>
          <p:nvPr/>
        </p:nvSpPr>
        <p:spPr>
          <a:xfrm>
            <a:off x="958360" y="586868"/>
            <a:ext cx="806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농약 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저항성 예방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  <a:r>
              <a:rPr lang="ko-KR" altLang="en-US" sz="28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>
                <a:solidFill>
                  <a:srgbClr val="00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이것만은 꼭 지킵시다</a:t>
            </a:r>
            <a:r>
              <a:rPr lang="en-US" altLang="ko-KR" sz="2800" dirty="0">
                <a:solidFill>
                  <a:srgbClr val="00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881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3467731" y="287022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감사합니다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6955A3-DEB0-A1F7-5A0E-00F0B121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C796382-B8F8-3D42-0445-5D04649A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6175" y="3860923"/>
            <a:ext cx="3886200" cy="2495431"/>
          </a:xfrm>
          <a:prstGeom prst="rect">
            <a:avLst/>
          </a:prstGeom>
          <a:noFill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88E05F-0DFE-0E2D-9865-8DFB392EF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29" y="3860923"/>
            <a:ext cx="3895445" cy="247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54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422583" y="2870221"/>
            <a:ext cx="509626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저항성의 정의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FBC836-FEC3-DE99-CACA-A375E09F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7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저항성의 정의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약제 저항성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0" y="828764"/>
            <a:ext cx="9906000" cy="6118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  <a:ea typeface="+mj-ea"/>
              </a:rPr>
              <a:t>  ○농약 저항성</a:t>
            </a:r>
            <a:r>
              <a:rPr lang="en-US" altLang="ko-KR" b="1" dirty="0">
                <a:latin typeface="+mj-ea"/>
                <a:ea typeface="+mj-ea"/>
              </a:rPr>
              <a:t>(Pesticide resistance)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동일 </a:t>
            </a:r>
            <a:r>
              <a:rPr lang="ko-KR" altLang="en-US" sz="1600" dirty="0" err="1">
                <a:latin typeface="+mj-ea"/>
                <a:ea typeface="+mj-ea"/>
              </a:rPr>
              <a:t>작용기작</a:t>
            </a:r>
            <a:r>
              <a:rPr lang="ko-KR" altLang="en-US" sz="1600" dirty="0">
                <a:latin typeface="+mj-ea"/>
                <a:ea typeface="+mj-ea"/>
              </a:rPr>
              <a:t> 작물보호제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농약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연속적인 사용으로 인해 방제대상인 병원균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해충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잡초의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약제감수성이 감소하여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농약에 견딜 수 있는 능력이 발달되는 것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5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5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○약제저항성의 발생은 필연적인 것으로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대부분 약제는 저항성이 발달할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500" dirty="0">
                <a:latin typeface="+mj-ea"/>
              </a:rPr>
              <a:t>    </a:t>
            </a:r>
            <a:r>
              <a:rPr lang="ko-KR" altLang="en-US" sz="1500" dirty="0">
                <a:latin typeface="+mj-ea"/>
              </a:rPr>
              <a:t>약제저항성이 발달한 병원균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en-US" sz="1500" dirty="0">
                <a:latin typeface="+mj-ea"/>
              </a:rPr>
              <a:t>해충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en-US" sz="1500" dirty="0">
                <a:latin typeface="+mj-ea"/>
              </a:rPr>
              <a:t>잡초를 방제하기는 쉽지 않으므로</a:t>
            </a:r>
            <a:r>
              <a:rPr lang="en-US" altLang="ko-KR" sz="1500" dirty="0">
                <a:latin typeface="+mj-ea"/>
              </a:rPr>
              <a:t>,  </a:t>
            </a:r>
            <a:r>
              <a:rPr lang="ko-KR" altLang="en-US" sz="1500" dirty="0">
                <a:latin typeface="+mj-ea"/>
              </a:rPr>
              <a:t>저항성 발생을 지연시키는 </a:t>
            </a:r>
            <a:endParaRPr lang="en-US" altLang="ko-KR" sz="1500" dirty="0">
              <a:latin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500" dirty="0">
                <a:latin typeface="+mj-ea"/>
              </a:rPr>
              <a:t>    </a:t>
            </a:r>
            <a:r>
              <a:rPr lang="ko-KR" altLang="en-US" sz="1500" dirty="0">
                <a:latin typeface="+mj-ea"/>
              </a:rPr>
              <a:t>방향으로</a:t>
            </a:r>
            <a:r>
              <a:rPr lang="en-US" altLang="ko-KR" sz="1500" dirty="0">
                <a:latin typeface="+mj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방제전략이 수립되어야 함</a:t>
            </a:r>
            <a:endParaRPr lang="en-US" altLang="ko-KR" sz="1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2F3B65-22B9-53B6-3DA4-ECA75289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57" y="2321099"/>
            <a:ext cx="6396775" cy="168721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C23540-ACF2-59AC-32C0-1CFCC14E8525}"/>
              </a:ext>
            </a:extLst>
          </p:cNvPr>
          <p:cNvSpPr/>
          <p:nvPr/>
        </p:nvSpPr>
        <p:spPr>
          <a:xfrm>
            <a:off x="2136539" y="4029571"/>
            <a:ext cx="5351895" cy="2957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저항성개체의 급속한 증가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21D40C-FC9B-DC39-8F48-1EC959398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271" y="4465099"/>
            <a:ext cx="5804163" cy="1438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C5D3E8-1654-483B-3473-F1DA2EC1F5F9}"/>
              </a:ext>
            </a:extLst>
          </p:cNvPr>
          <p:cNvSpPr txBox="1"/>
          <p:nvPr/>
        </p:nvSpPr>
        <p:spPr>
          <a:xfrm>
            <a:off x="7535935" y="5595690"/>
            <a:ext cx="180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최신 </a:t>
            </a:r>
            <a:r>
              <a:rPr lang="ko-KR" altLang="en-US" sz="1400" dirty="0" err="1"/>
              <a:t>농약학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CC56C-632D-FA0E-59B6-CE662428A829}"/>
              </a:ext>
            </a:extLst>
          </p:cNvPr>
          <p:cNvSpPr txBox="1"/>
          <p:nvPr/>
        </p:nvSpPr>
        <p:spPr>
          <a:xfrm>
            <a:off x="310741" y="2021480"/>
            <a:ext cx="9132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solidFill>
                  <a:srgbClr val="FF0000"/>
                </a:solidFill>
              </a:rPr>
              <a:t>작용기작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작용기구</a:t>
            </a:r>
            <a:r>
              <a:rPr lang="en-US" altLang="ko-KR" sz="1100" b="1" dirty="0">
                <a:solidFill>
                  <a:srgbClr val="FF0000"/>
                </a:solidFill>
              </a:rPr>
              <a:t>): </a:t>
            </a:r>
            <a:r>
              <a:rPr lang="ko-KR" altLang="en-US" sz="1100" b="1" dirty="0">
                <a:solidFill>
                  <a:srgbClr val="FF0000"/>
                </a:solidFill>
              </a:rPr>
              <a:t>약제가 대상 유해 동식물에 접촉하거나 침입하여 효과를 나타내는 화학적 작용의 과정과 원리</a:t>
            </a:r>
            <a:r>
              <a:rPr lang="en-US" altLang="ko-KR" sz="1100" b="1" dirty="0">
                <a:solidFill>
                  <a:srgbClr val="FF0000"/>
                </a:solidFill>
              </a:rPr>
              <a:t>(</a:t>
            </a:r>
            <a:r>
              <a:rPr lang="ko-KR" altLang="en-US" sz="1100" b="1" dirty="0">
                <a:solidFill>
                  <a:srgbClr val="FF0000"/>
                </a:solidFill>
              </a:rPr>
              <a:t>농촌진흥청 농업용어사전</a:t>
            </a:r>
            <a:r>
              <a:rPr lang="en-US" altLang="ko-KR" sz="1100" b="1" dirty="0">
                <a:solidFill>
                  <a:srgbClr val="FF0000"/>
                </a:solidFill>
              </a:rPr>
              <a:t>)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8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813170" y="2870221"/>
            <a:ext cx="831509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저항성의 발생원인 및 조건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3EDD3-F9E4-59B0-E0EE-D6CE06C8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3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DF97791-501E-EBE8-6DB6-00FAF8D87D4C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46328A-F61D-E6D4-DBC1-836315B31A73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16" name="그룹 15"/>
          <p:cNvGrpSpPr/>
          <p:nvPr/>
        </p:nvGrpSpPr>
        <p:grpSpPr>
          <a:xfrm>
            <a:off x="235565" y="0"/>
            <a:ext cx="9670434" cy="828764"/>
            <a:chOff x="-886294" y="316552"/>
            <a:chExt cx="10538293" cy="8287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A9EB7B-717C-13D6-F91E-73D677EDC156}"/>
                </a:ext>
              </a:extLst>
            </p:cNvPr>
            <p:cNvGrpSpPr/>
            <p:nvPr/>
          </p:nvGrpSpPr>
          <p:grpSpPr>
            <a:xfrm>
              <a:off x="8216754" y="316552"/>
              <a:ext cx="1435245" cy="828764"/>
              <a:chOff x="7596909" y="2600234"/>
              <a:chExt cx="1620982" cy="82876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0C82D3A-FBE0-19F4-BA26-E343E0E7498D}"/>
                  </a:ext>
                </a:extLst>
              </p:cNvPr>
              <p:cNvSpPr/>
              <p:nvPr/>
            </p:nvSpPr>
            <p:spPr>
              <a:xfrm>
                <a:off x="7596909" y="2600234"/>
                <a:ext cx="1006764" cy="8287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639187-41F6-B5D4-77C4-514A54B56CD2}"/>
                  </a:ext>
                </a:extLst>
              </p:cNvPr>
              <p:cNvSpPr/>
              <p:nvPr/>
            </p:nvSpPr>
            <p:spPr>
              <a:xfrm>
                <a:off x="8100291" y="2600234"/>
                <a:ext cx="1117600" cy="8287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 및 조건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845ABA-9989-D823-36FF-E22CD7E1695D}"/>
              </a:ext>
            </a:extLst>
          </p:cNvPr>
          <p:cNvGrpSpPr/>
          <p:nvPr/>
        </p:nvGrpSpPr>
        <p:grpSpPr>
          <a:xfrm>
            <a:off x="610919" y="1361894"/>
            <a:ext cx="8684161" cy="4591898"/>
            <a:chOff x="767814" y="1261310"/>
            <a:chExt cx="8684161" cy="45918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814" y="1261310"/>
              <a:ext cx="8684161" cy="459189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E0D3C9-BF81-C4D8-3210-5F93447E639E}"/>
                </a:ext>
              </a:extLst>
            </p:cNvPr>
            <p:cNvSpPr/>
            <p:nvPr/>
          </p:nvSpPr>
          <p:spPr>
            <a:xfrm>
              <a:off x="1020070" y="5134918"/>
              <a:ext cx="8019567" cy="7182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기준 </a:t>
              </a:r>
              <a:r>
                <a:rPr lang="ko-KR" altLang="en-US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약량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보다 적게 사용하거나 연속적으로 살포하면 저항성은 높아지게 됨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78B6CA-9A4E-2E75-10DD-21AE0596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6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D3FBCFB-CD21-27CB-2B82-A7768BD5A178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5C7932-4892-A4F2-3E01-6BC19E7D0139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6" y="963733"/>
            <a:ext cx="8594725" cy="34821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56" y="4445886"/>
            <a:ext cx="8843819" cy="202294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35565" y="0"/>
            <a:ext cx="9670434" cy="828764"/>
            <a:chOff x="-886294" y="316552"/>
            <a:chExt cx="10538293" cy="82876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A9EB7B-717C-13D6-F91E-73D677EDC156}"/>
                </a:ext>
              </a:extLst>
            </p:cNvPr>
            <p:cNvGrpSpPr/>
            <p:nvPr/>
          </p:nvGrpSpPr>
          <p:grpSpPr>
            <a:xfrm>
              <a:off x="8216754" y="316552"/>
              <a:ext cx="1435245" cy="828764"/>
              <a:chOff x="7596909" y="2600234"/>
              <a:chExt cx="1620982" cy="82876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0C82D3A-FBE0-19F4-BA26-E343E0E7498D}"/>
                  </a:ext>
                </a:extLst>
              </p:cNvPr>
              <p:cNvSpPr/>
              <p:nvPr/>
            </p:nvSpPr>
            <p:spPr>
              <a:xfrm>
                <a:off x="7596909" y="2600234"/>
                <a:ext cx="1006764" cy="8287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6639187-41F6-B5D4-77C4-514A54B56CD2}"/>
                  </a:ext>
                </a:extLst>
              </p:cNvPr>
              <p:cNvSpPr/>
              <p:nvPr/>
            </p:nvSpPr>
            <p:spPr>
              <a:xfrm>
                <a:off x="8100291" y="2600234"/>
                <a:ext cx="1117600" cy="8287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6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 및 조건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C17991-C69D-F9B8-2A26-BDC5C1DDCB2F}"/>
              </a:ext>
            </a:extLst>
          </p:cNvPr>
          <p:cNvSpPr txBox="1"/>
          <p:nvPr/>
        </p:nvSpPr>
        <p:spPr>
          <a:xfrm>
            <a:off x="5769936" y="6357481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경농 나방저항성관리 </a:t>
            </a:r>
            <a:r>
              <a:rPr lang="ko-KR" altLang="en-US" sz="1400" dirty="0" err="1"/>
              <a:t>리플렛</a:t>
            </a:r>
            <a:r>
              <a:rPr lang="ko-KR" altLang="en-US" sz="1400" dirty="0"/>
              <a:t>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8974F1-D19C-5CF7-13D3-91ABE527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2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140460" y="2870221"/>
            <a:ext cx="566052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발생사례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55D6CA-67FD-6DBE-B443-062B0E78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DB58850-07C3-CF25-D253-B461FFA61A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371409"/>
              </p:ext>
            </p:extLst>
          </p:nvPr>
        </p:nvGraphicFramePr>
        <p:xfrm>
          <a:off x="851931" y="1367066"/>
          <a:ext cx="8128000" cy="4401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1" y="0"/>
            <a:ext cx="9906001" cy="828764"/>
            <a:chOff x="-1143001" y="316552"/>
            <a:chExt cx="10795001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1" y="316552"/>
              <a:ext cx="10795001" cy="828764"/>
              <a:chOff x="-1" y="316545"/>
              <a:chExt cx="12192001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-1" y="316545"/>
                <a:ext cx="9497942" cy="828764"/>
                <a:chOff x="-1" y="316545"/>
                <a:chExt cx="9497942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8491177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-1" y="316545"/>
                  <a:ext cx="8991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곤충목별</a:t>
              </a:r>
              <a:r>
                <a:rPr lang="ko-KR" altLang="en-US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저항성 </a:t>
              </a:r>
              <a:r>
                <a:rPr lang="ko-KR" altLang="en-US" sz="3200" b="1" kern="0" dirty="0" err="1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발생보고</a:t>
              </a:r>
              <a:r>
                <a:rPr lang="en-US" altLang="ko-KR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(1908~2011)</a:t>
              </a:r>
              <a:endParaRPr lang="ko-KR" altLang="en-US" sz="3200" b="1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022488F-2185-AC06-B0C1-9967BD298248}"/>
              </a:ext>
            </a:extLst>
          </p:cNvPr>
          <p:cNvSpPr txBox="1"/>
          <p:nvPr/>
        </p:nvSpPr>
        <p:spPr>
          <a:xfrm>
            <a:off x="4210837" y="5920708"/>
            <a:ext cx="213359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/>
              <a:t>발생 건수</a:t>
            </a:r>
            <a:r>
              <a:rPr lang="en-US" altLang="ko-KR" sz="1801" b="1" dirty="0"/>
              <a:t>(</a:t>
            </a:r>
            <a:r>
              <a:rPr lang="ko-KR" altLang="en-US" sz="1801" b="1" dirty="0"/>
              <a:t>회</a:t>
            </a:r>
            <a:r>
              <a:rPr lang="en-US" altLang="ko-KR" sz="1801" b="1" dirty="0"/>
              <a:t>)</a:t>
            </a:r>
            <a:endParaRPr lang="ko-KR" altLang="en-US" sz="1801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D5684-9498-1EBE-E501-E1D5905464B7}"/>
              </a:ext>
            </a:extLst>
          </p:cNvPr>
          <p:cNvSpPr txBox="1"/>
          <p:nvPr/>
        </p:nvSpPr>
        <p:spPr>
          <a:xfrm>
            <a:off x="6302346" y="6380407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자료제공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바이엘크롭사이언스</a:t>
            </a:r>
            <a:r>
              <a:rPr lang="ko-KR" altLang="en-US" sz="1400" dirty="0"/>
              <a:t>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50FA5D-D6DC-32CF-37C0-655384290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0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3895</TotalTime>
  <Words>1040</Words>
  <Application>Microsoft Office PowerPoint</Application>
  <PresentationFormat>A4 용지(210x297mm)</PresentationFormat>
  <Paragraphs>292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HY견고딕</vt:lpstr>
      <vt:lpstr>HY헤드라인M</vt:lpstr>
      <vt:lpstr>맑은 고딕</vt:lpstr>
      <vt:lpstr>-윤고딕340</vt:lpstr>
      <vt:lpstr>Arial</vt:lpstr>
      <vt:lpstr>Calibri</vt:lpstr>
      <vt:lpstr>Calibri Light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재욱</dc:creator>
  <cp:lastModifiedBy>jaehak lee</cp:lastModifiedBy>
  <cp:revision>281</cp:revision>
  <cp:lastPrinted>2023-12-08T05:20:40Z</cp:lastPrinted>
  <dcterms:created xsi:type="dcterms:W3CDTF">2023-08-23T04:37:39Z</dcterms:created>
  <dcterms:modified xsi:type="dcterms:W3CDTF">2024-01-19T00:03:33Z</dcterms:modified>
</cp:coreProperties>
</file>